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326" r:id="rId3"/>
    <p:sldId id="372" r:id="rId4"/>
    <p:sldId id="274" r:id="rId5"/>
    <p:sldId id="629" r:id="rId6"/>
    <p:sldId id="310" r:id="rId7"/>
    <p:sldId id="630" r:id="rId8"/>
    <p:sldId id="631" r:id="rId9"/>
    <p:sldId id="632" r:id="rId10"/>
    <p:sldId id="633" r:id="rId11"/>
    <p:sldId id="634" r:id="rId12"/>
    <p:sldId id="635" r:id="rId13"/>
    <p:sldId id="636" r:id="rId14"/>
    <p:sldId id="637" r:id="rId15"/>
    <p:sldId id="638" r:id="rId16"/>
    <p:sldId id="641" r:id="rId17"/>
    <p:sldId id="642" r:id="rId18"/>
    <p:sldId id="643" r:id="rId19"/>
    <p:sldId id="646" r:id="rId20"/>
    <p:sldId id="647" r:id="rId21"/>
    <p:sldId id="648" r:id="rId22"/>
    <p:sldId id="649" r:id="rId23"/>
    <p:sldId id="650" r:id="rId24"/>
    <p:sldId id="654" r:id="rId25"/>
    <p:sldId id="359" r:id="rId26"/>
    <p:sldId id="651" r:id="rId27"/>
    <p:sldId id="628" r:id="rId28"/>
    <p:sldId id="652" r:id="rId29"/>
    <p:sldId id="653" r:id="rId30"/>
    <p:sldId id="644" r:id="rId31"/>
    <p:sldId id="655" r:id="rId32"/>
    <p:sldId id="639" r:id="rId33"/>
    <p:sldId id="640" r:id="rId34"/>
    <p:sldId id="645"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08"/>
    <p:restoredTop sz="94627"/>
  </p:normalViewPr>
  <p:slideViewPr>
    <p:cSldViewPr snapToGrid="0" snapToObjects="1">
      <p:cViewPr varScale="1">
        <p:scale>
          <a:sx n="94" d="100"/>
          <a:sy n="94" d="100"/>
        </p:scale>
        <p:origin x="736" y="184"/>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E8FDD-A0C4-3B47-A638-38E43E814D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680ACD2-9326-7F49-83D6-41F5668597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2FD010-419B-7F4F-9C86-F1780BE8FCA7}"/>
              </a:ext>
            </a:extLst>
          </p:cNvPr>
          <p:cNvSpPr>
            <a:spLocks noGrp="1"/>
          </p:cNvSpPr>
          <p:nvPr>
            <p:ph type="dt" sz="half" idx="10"/>
          </p:nvPr>
        </p:nvSpPr>
        <p:spPr/>
        <p:txBody>
          <a:bodyPr/>
          <a:lstStyle/>
          <a:p>
            <a:fld id="{3765B70D-903F-D242-938C-05067771A59F}" type="datetimeFigureOut">
              <a:rPr lang="en-US" smtClean="0"/>
              <a:t>10/16/18</a:t>
            </a:fld>
            <a:endParaRPr lang="en-US"/>
          </a:p>
        </p:txBody>
      </p:sp>
      <p:sp>
        <p:nvSpPr>
          <p:cNvPr id="5" name="Footer Placeholder 4">
            <a:extLst>
              <a:ext uri="{FF2B5EF4-FFF2-40B4-BE49-F238E27FC236}">
                <a16:creationId xmlns:a16="http://schemas.microsoft.com/office/drawing/2014/main" id="{28F7A64A-A8E7-B44B-AEDC-712A497D00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68E2FC-D534-F147-A924-25AE0D1EC312}"/>
              </a:ext>
            </a:extLst>
          </p:cNvPr>
          <p:cNvSpPr>
            <a:spLocks noGrp="1"/>
          </p:cNvSpPr>
          <p:nvPr>
            <p:ph type="sldNum" sz="quarter" idx="12"/>
          </p:nvPr>
        </p:nvSpPr>
        <p:spPr/>
        <p:txBody>
          <a:bodyPr/>
          <a:lstStyle/>
          <a:p>
            <a:fld id="{1B0F448E-76AF-9D45-878F-9505A0D9E52F}" type="slidenum">
              <a:rPr lang="en-US" smtClean="0"/>
              <a:t>‹#›</a:t>
            </a:fld>
            <a:endParaRPr lang="en-US"/>
          </a:p>
        </p:txBody>
      </p:sp>
    </p:spTree>
    <p:extLst>
      <p:ext uri="{BB962C8B-B14F-4D97-AF65-F5344CB8AC3E}">
        <p14:creationId xmlns:p14="http://schemas.microsoft.com/office/powerpoint/2010/main" val="243242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E6D4B-AF89-C548-A6F1-02C30D7BE8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975C335-0FB8-424A-90EC-6DD54CB5FF2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F707D7-D6E6-A644-8312-D0572A56FDE4}"/>
              </a:ext>
            </a:extLst>
          </p:cNvPr>
          <p:cNvSpPr>
            <a:spLocks noGrp="1"/>
          </p:cNvSpPr>
          <p:nvPr>
            <p:ph type="dt" sz="half" idx="10"/>
          </p:nvPr>
        </p:nvSpPr>
        <p:spPr/>
        <p:txBody>
          <a:bodyPr/>
          <a:lstStyle/>
          <a:p>
            <a:fld id="{3765B70D-903F-D242-938C-05067771A59F}" type="datetimeFigureOut">
              <a:rPr lang="en-US" smtClean="0"/>
              <a:t>10/16/18</a:t>
            </a:fld>
            <a:endParaRPr lang="en-US"/>
          </a:p>
        </p:txBody>
      </p:sp>
      <p:sp>
        <p:nvSpPr>
          <p:cNvPr id="5" name="Footer Placeholder 4">
            <a:extLst>
              <a:ext uri="{FF2B5EF4-FFF2-40B4-BE49-F238E27FC236}">
                <a16:creationId xmlns:a16="http://schemas.microsoft.com/office/drawing/2014/main" id="{286D614D-1255-4A48-BE4E-7628DA2EB5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84567-6049-9A4B-8F26-68C63611B40A}"/>
              </a:ext>
            </a:extLst>
          </p:cNvPr>
          <p:cNvSpPr>
            <a:spLocks noGrp="1"/>
          </p:cNvSpPr>
          <p:nvPr>
            <p:ph type="sldNum" sz="quarter" idx="12"/>
          </p:nvPr>
        </p:nvSpPr>
        <p:spPr/>
        <p:txBody>
          <a:bodyPr/>
          <a:lstStyle/>
          <a:p>
            <a:fld id="{1B0F448E-76AF-9D45-878F-9505A0D9E52F}" type="slidenum">
              <a:rPr lang="en-US" smtClean="0"/>
              <a:t>‹#›</a:t>
            </a:fld>
            <a:endParaRPr lang="en-US"/>
          </a:p>
        </p:txBody>
      </p:sp>
    </p:spTree>
    <p:extLst>
      <p:ext uri="{BB962C8B-B14F-4D97-AF65-F5344CB8AC3E}">
        <p14:creationId xmlns:p14="http://schemas.microsoft.com/office/powerpoint/2010/main" val="268614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C5A3E4-DD49-1947-AEB2-752ED310D45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361EB1-6C96-9540-B9DE-729FA39FDBC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6B736B-7450-B648-9E7A-E924678EF4F0}"/>
              </a:ext>
            </a:extLst>
          </p:cNvPr>
          <p:cNvSpPr>
            <a:spLocks noGrp="1"/>
          </p:cNvSpPr>
          <p:nvPr>
            <p:ph type="dt" sz="half" idx="10"/>
          </p:nvPr>
        </p:nvSpPr>
        <p:spPr/>
        <p:txBody>
          <a:bodyPr/>
          <a:lstStyle/>
          <a:p>
            <a:fld id="{3765B70D-903F-D242-938C-05067771A59F}" type="datetimeFigureOut">
              <a:rPr lang="en-US" smtClean="0"/>
              <a:t>10/16/18</a:t>
            </a:fld>
            <a:endParaRPr lang="en-US"/>
          </a:p>
        </p:txBody>
      </p:sp>
      <p:sp>
        <p:nvSpPr>
          <p:cNvPr id="5" name="Footer Placeholder 4">
            <a:extLst>
              <a:ext uri="{FF2B5EF4-FFF2-40B4-BE49-F238E27FC236}">
                <a16:creationId xmlns:a16="http://schemas.microsoft.com/office/drawing/2014/main" id="{DCB5C943-F896-3F40-9B5B-661384CD14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400555-7838-DE4D-81E9-7D0B1E35314B}"/>
              </a:ext>
            </a:extLst>
          </p:cNvPr>
          <p:cNvSpPr>
            <a:spLocks noGrp="1"/>
          </p:cNvSpPr>
          <p:nvPr>
            <p:ph type="sldNum" sz="quarter" idx="12"/>
          </p:nvPr>
        </p:nvSpPr>
        <p:spPr/>
        <p:txBody>
          <a:bodyPr/>
          <a:lstStyle/>
          <a:p>
            <a:fld id="{1B0F448E-76AF-9D45-878F-9505A0D9E52F}" type="slidenum">
              <a:rPr lang="en-US" smtClean="0"/>
              <a:t>‹#›</a:t>
            </a:fld>
            <a:endParaRPr lang="en-US"/>
          </a:p>
        </p:txBody>
      </p:sp>
    </p:spTree>
    <p:extLst>
      <p:ext uri="{BB962C8B-B14F-4D97-AF65-F5344CB8AC3E}">
        <p14:creationId xmlns:p14="http://schemas.microsoft.com/office/powerpoint/2010/main" val="1527727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EA636-47FE-0549-A862-3035CFD2F3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C159B2-5F4B-D14A-BD87-CC082E0956D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ED3C0D-CF56-7D4B-B1CA-397731F74231}"/>
              </a:ext>
            </a:extLst>
          </p:cNvPr>
          <p:cNvSpPr>
            <a:spLocks noGrp="1"/>
          </p:cNvSpPr>
          <p:nvPr>
            <p:ph type="dt" sz="half" idx="10"/>
          </p:nvPr>
        </p:nvSpPr>
        <p:spPr/>
        <p:txBody>
          <a:bodyPr/>
          <a:lstStyle/>
          <a:p>
            <a:fld id="{3765B70D-903F-D242-938C-05067771A59F}" type="datetimeFigureOut">
              <a:rPr lang="en-US" smtClean="0"/>
              <a:t>10/16/18</a:t>
            </a:fld>
            <a:endParaRPr lang="en-US"/>
          </a:p>
        </p:txBody>
      </p:sp>
      <p:sp>
        <p:nvSpPr>
          <p:cNvPr id="5" name="Footer Placeholder 4">
            <a:extLst>
              <a:ext uri="{FF2B5EF4-FFF2-40B4-BE49-F238E27FC236}">
                <a16:creationId xmlns:a16="http://schemas.microsoft.com/office/drawing/2014/main" id="{EF8D1634-E6E2-B54D-886F-FF59CEDE71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136728-9671-FB44-870D-98E772F71295}"/>
              </a:ext>
            </a:extLst>
          </p:cNvPr>
          <p:cNvSpPr>
            <a:spLocks noGrp="1"/>
          </p:cNvSpPr>
          <p:nvPr>
            <p:ph type="sldNum" sz="quarter" idx="12"/>
          </p:nvPr>
        </p:nvSpPr>
        <p:spPr/>
        <p:txBody>
          <a:bodyPr/>
          <a:lstStyle/>
          <a:p>
            <a:fld id="{1B0F448E-76AF-9D45-878F-9505A0D9E52F}" type="slidenum">
              <a:rPr lang="en-US" smtClean="0"/>
              <a:t>‹#›</a:t>
            </a:fld>
            <a:endParaRPr lang="en-US"/>
          </a:p>
        </p:txBody>
      </p:sp>
    </p:spTree>
    <p:extLst>
      <p:ext uri="{BB962C8B-B14F-4D97-AF65-F5344CB8AC3E}">
        <p14:creationId xmlns:p14="http://schemas.microsoft.com/office/powerpoint/2010/main" val="1191138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FED1E-2397-CE41-AE35-C7A2FC7CDA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387CC23-2B64-7E42-B9B0-0A9C1B6655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25C00C7-F4E4-CF4D-890F-210C50D7C166}"/>
              </a:ext>
            </a:extLst>
          </p:cNvPr>
          <p:cNvSpPr>
            <a:spLocks noGrp="1"/>
          </p:cNvSpPr>
          <p:nvPr>
            <p:ph type="dt" sz="half" idx="10"/>
          </p:nvPr>
        </p:nvSpPr>
        <p:spPr/>
        <p:txBody>
          <a:bodyPr/>
          <a:lstStyle/>
          <a:p>
            <a:fld id="{3765B70D-903F-D242-938C-05067771A59F}" type="datetimeFigureOut">
              <a:rPr lang="en-US" smtClean="0"/>
              <a:t>10/16/18</a:t>
            </a:fld>
            <a:endParaRPr lang="en-US"/>
          </a:p>
        </p:txBody>
      </p:sp>
      <p:sp>
        <p:nvSpPr>
          <p:cNvPr id="5" name="Footer Placeholder 4">
            <a:extLst>
              <a:ext uri="{FF2B5EF4-FFF2-40B4-BE49-F238E27FC236}">
                <a16:creationId xmlns:a16="http://schemas.microsoft.com/office/drawing/2014/main" id="{6CDD0885-4E78-DC4F-85C8-D783CEF730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B951BB-BEF6-D34B-9794-9A23C7E4D6CF}"/>
              </a:ext>
            </a:extLst>
          </p:cNvPr>
          <p:cNvSpPr>
            <a:spLocks noGrp="1"/>
          </p:cNvSpPr>
          <p:nvPr>
            <p:ph type="sldNum" sz="quarter" idx="12"/>
          </p:nvPr>
        </p:nvSpPr>
        <p:spPr/>
        <p:txBody>
          <a:bodyPr/>
          <a:lstStyle/>
          <a:p>
            <a:fld id="{1B0F448E-76AF-9D45-878F-9505A0D9E52F}" type="slidenum">
              <a:rPr lang="en-US" smtClean="0"/>
              <a:t>‹#›</a:t>
            </a:fld>
            <a:endParaRPr lang="en-US"/>
          </a:p>
        </p:txBody>
      </p:sp>
    </p:spTree>
    <p:extLst>
      <p:ext uri="{BB962C8B-B14F-4D97-AF65-F5344CB8AC3E}">
        <p14:creationId xmlns:p14="http://schemas.microsoft.com/office/powerpoint/2010/main" val="3556496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B9E25-C3EE-2A47-858C-036772871C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FDDA1F-7747-234A-81AA-1EC2FDBE539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DE7F42-443A-D244-B11D-E18DE6ADD91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5A90F8-2849-9641-B39E-5734FE5E7150}"/>
              </a:ext>
            </a:extLst>
          </p:cNvPr>
          <p:cNvSpPr>
            <a:spLocks noGrp="1"/>
          </p:cNvSpPr>
          <p:nvPr>
            <p:ph type="dt" sz="half" idx="10"/>
          </p:nvPr>
        </p:nvSpPr>
        <p:spPr/>
        <p:txBody>
          <a:bodyPr/>
          <a:lstStyle/>
          <a:p>
            <a:fld id="{3765B70D-903F-D242-938C-05067771A59F}" type="datetimeFigureOut">
              <a:rPr lang="en-US" smtClean="0"/>
              <a:t>10/16/18</a:t>
            </a:fld>
            <a:endParaRPr lang="en-US"/>
          </a:p>
        </p:txBody>
      </p:sp>
      <p:sp>
        <p:nvSpPr>
          <p:cNvPr id="6" name="Footer Placeholder 5">
            <a:extLst>
              <a:ext uri="{FF2B5EF4-FFF2-40B4-BE49-F238E27FC236}">
                <a16:creationId xmlns:a16="http://schemas.microsoft.com/office/drawing/2014/main" id="{5B2BA32E-4400-D949-823D-258A5838FC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A110BB-978A-704D-AF54-9BFDF918CA3A}"/>
              </a:ext>
            </a:extLst>
          </p:cNvPr>
          <p:cNvSpPr>
            <a:spLocks noGrp="1"/>
          </p:cNvSpPr>
          <p:nvPr>
            <p:ph type="sldNum" sz="quarter" idx="12"/>
          </p:nvPr>
        </p:nvSpPr>
        <p:spPr/>
        <p:txBody>
          <a:bodyPr/>
          <a:lstStyle/>
          <a:p>
            <a:fld id="{1B0F448E-76AF-9D45-878F-9505A0D9E52F}" type="slidenum">
              <a:rPr lang="en-US" smtClean="0"/>
              <a:t>‹#›</a:t>
            </a:fld>
            <a:endParaRPr lang="en-US"/>
          </a:p>
        </p:txBody>
      </p:sp>
    </p:spTree>
    <p:extLst>
      <p:ext uri="{BB962C8B-B14F-4D97-AF65-F5344CB8AC3E}">
        <p14:creationId xmlns:p14="http://schemas.microsoft.com/office/powerpoint/2010/main" val="3710522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2340A-5204-104B-9F69-CE7CCCC1288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CF35AE-76F4-4F42-BCCA-C62C627165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B288E35-80B3-324B-99ED-935A4DF4499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BEB61D-86B1-DB46-80CE-67771EBBB9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9DB5E76-E133-6C46-9AD4-44ACA916EDB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99F090-864A-D04E-80CC-72FFD15F3D16}"/>
              </a:ext>
            </a:extLst>
          </p:cNvPr>
          <p:cNvSpPr>
            <a:spLocks noGrp="1"/>
          </p:cNvSpPr>
          <p:nvPr>
            <p:ph type="dt" sz="half" idx="10"/>
          </p:nvPr>
        </p:nvSpPr>
        <p:spPr/>
        <p:txBody>
          <a:bodyPr/>
          <a:lstStyle/>
          <a:p>
            <a:fld id="{3765B70D-903F-D242-938C-05067771A59F}" type="datetimeFigureOut">
              <a:rPr lang="en-US" smtClean="0"/>
              <a:t>10/16/18</a:t>
            </a:fld>
            <a:endParaRPr lang="en-US"/>
          </a:p>
        </p:txBody>
      </p:sp>
      <p:sp>
        <p:nvSpPr>
          <p:cNvPr id="8" name="Footer Placeholder 7">
            <a:extLst>
              <a:ext uri="{FF2B5EF4-FFF2-40B4-BE49-F238E27FC236}">
                <a16:creationId xmlns:a16="http://schemas.microsoft.com/office/drawing/2014/main" id="{C2786F04-202A-0042-A21C-EA1FCE78447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99A27E6-847C-1A46-A0A2-470E06BCF34A}"/>
              </a:ext>
            </a:extLst>
          </p:cNvPr>
          <p:cNvSpPr>
            <a:spLocks noGrp="1"/>
          </p:cNvSpPr>
          <p:nvPr>
            <p:ph type="sldNum" sz="quarter" idx="12"/>
          </p:nvPr>
        </p:nvSpPr>
        <p:spPr/>
        <p:txBody>
          <a:bodyPr/>
          <a:lstStyle/>
          <a:p>
            <a:fld id="{1B0F448E-76AF-9D45-878F-9505A0D9E52F}" type="slidenum">
              <a:rPr lang="en-US" smtClean="0"/>
              <a:t>‹#›</a:t>
            </a:fld>
            <a:endParaRPr lang="en-US"/>
          </a:p>
        </p:txBody>
      </p:sp>
    </p:spTree>
    <p:extLst>
      <p:ext uri="{BB962C8B-B14F-4D97-AF65-F5344CB8AC3E}">
        <p14:creationId xmlns:p14="http://schemas.microsoft.com/office/powerpoint/2010/main" val="922863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46C80-5177-2249-B45A-1A9143A141F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A4A259-536D-C945-825E-7CC5477BC91F}"/>
              </a:ext>
            </a:extLst>
          </p:cNvPr>
          <p:cNvSpPr>
            <a:spLocks noGrp="1"/>
          </p:cNvSpPr>
          <p:nvPr>
            <p:ph type="dt" sz="half" idx="10"/>
          </p:nvPr>
        </p:nvSpPr>
        <p:spPr/>
        <p:txBody>
          <a:bodyPr/>
          <a:lstStyle/>
          <a:p>
            <a:fld id="{3765B70D-903F-D242-938C-05067771A59F}" type="datetimeFigureOut">
              <a:rPr lang="en-US" smtClean="0"/>
              <a:t>10/16/18</a:t>
            </a:fld>
            <a:endParaRPr lang="en-US"/>
          </a:p>
        </p:txBody>
      </p:sp>
      <p:sp>
        <p:nvSpPr>
          <p:cNvPr id="4" name="Footer Placeholder 3">
            <a:extLst>
              <a:ext uri="{FF2B5EF4-FFF2-40B4-BE49-F238E27FC236}">
                <a16:creationId xmlns:a16="http://schemas.microsoft.com/office/drawing/2014/main" id="{D64E5620-BD55-7A40-9707-DEBDBAA96A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A773E0-EEAF-454B-83AC-EC8D4C031198}"/>
              </a:ext>
            </a:extLst>
          </p:cNvPr>
          <p:cNvSpPr>
            <a:spLocks noGrp="1"/>
          </p:cNvSpPr>
          <p:nvPr>
            <p:ph type="sldNum" sz="quarter" idx="12"/>
          </p:nvPr>
        </p:nvSpPr>
        <p:spPr/>
        <p:txBody>
          <a:bodyPr/>
          <a:lstStyle/>
          <a:p>
            <a:fld id="{1B0F448E-76AF-9D45-878F-9505A0D9E52F}" type="slidenum">
              <a:rPr lang="en-US" smtClean="0"/>
              <a:t>‹#›</a:t>
            </a:fld>
            <a:endParaRPr lang="en-US"/>
          </a:p>
        </p:txBody>
      </p:sp>
    </p:spTree>
    <p:extLst>
      <p:ext uri="{BB962C8B-B14F-4D97-AF65-F5344CB8AC3E}">
        <p14:creationId xmlns:p14="http://schemas.microsoft.com/office/powerpoint/2010/main" val="2247935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ADA43B-204B-6141-8E0A-5ADBF64CDB35}"/>
              </a:ext>
            </a:extLst>
          </p:cNvPr>
          <p:cNvSpPr>
            <a:spLocks noGrp="1"/>
          </p:cNvSpPr>
          <p:nvPr>
            <p:ph type="dt" sz="half" idx="10"/>
          </p:nvPr>
        </p:nvSpPr>
        <p:spPr/>
        <p:txBody>
          <a:bodyPr/>
          <a:lstStyle/>
          <a:p>
            <a:fld id="{3765B70D-903F-D242-938C-05067771A59F}" type="datetimeFigureOut">
              <a:rPr lang="en-US" smtClean="0"/>
              <a:t>10/16/18</a:t>
            </a:fld>
            <a:endParaRPr lang="en-US"/>
          </a:p>
        </p:txBody>
      </p:sp>
      <p:sp>
        <p:nvSpPr>
          <p:cNvPr id="3" name="Footer Placeholder 2">
            <a:extLst>
              <a:ext uri="{FF2B5EF4-FFF2-40B4-BE49-F238E27FC236}">
                <a16:creationId xmlns:a16="http://schemas.microsoft.com/office/drawing/2014/main" id="{DDD9FCCA-1A9B-8843-8D3C-34B9323514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373B98C-3B46-514F-A15B-9702394A08B3}"/>
              </a:ext>
            </a:extLst>
          </p:cNvPr>
          <p:cNvSpPr>
            <a:spLocks noGrp="1"/>
          </p:cNvSpPr>
          <p:nvPr>
            <p:ph type="sldNum" sz="quarter" idx="12"/>
          </p:nvPr>
        </p:nvSpPr>
        <p:spPr/>
        <p:txBody>
          <a:bodyPr/>
          <a:lstStyle/>
          <a:p>
            <a:fld id="{1B0F448E-76AF-9D45-878F-9505A0D9E52F}" type="slidenum">
              <a:rPr lang="en-US" smtClean="0"/>
              <a:t>‹#›</a:t>
            </a:fld>
            <a:endParaRPr lang="en-US"/>
          </a:p>
        </p:txBody>
      </p:sp>
    </p:spTree>
    <p:extLst>
      <p:ext uri="{BB962C8B-B14F-4D97-AF65-F5344CB8AC3E}">
        <p14:creationId xmlns:p14="http://schemas.microsoft.com/office/powerpoint/2010/main" val="2567049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892C7-DAF7-1A46-9680-F6EA103C99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D0D50A-0818-4D49-A82E-94150E3D58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9D4DE6F-3F3A-9043-9480-E6F27A3297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93ECA2F-6679-BF49-AFA1-BEDF2105EA21}"/>
              </a:ext>
            </a:extLst>
          </p:cNvPr>
          <p:cNvSpPr>
            <a:spLocks noGrp="1"/>
          </p:cNvSpPr>
          <p:nvPr>
            <p:ph type="dt" sz="half" idx="10"/>
          </p:nvPr>
        </p:nvSpPr>
        <p:spPr/>
        <p:txBody>
          <a:bodyPr/>
          <a:lstStyle/>
          <a:p>
            <a:fld id="{3765B70D-903F-D242-938C-05067771A59F}" type="datetimeFigureOut">
              <a:rPr lang="en-US" smtClean="0"/>
              <a:t>10/16/18</a:t>
            </a:fld>
            <a:endParaRPr lang="en-US"/>
          </a:p>
        </p:txBody>
      </p:sp>
      <p:sp>
        <p:nvSpPr>
          <p:cNvPr id="6" name="Footer Placeholder 5">
            <a:extLst>
              <a:ext uri="{FF2B5EF4-FFF2-40B4-BE49-F238E27FC236}">
                <a16:creationId xmlns:a16="http://schemas.microsoft.com/office/drawing/2014/main" id="{85C4B45A-2634-E948-AE6D-7D5FE32064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930E58-AAAC-B748-88E4-81CA4F9CA692}"/>
              </a:ext>
            </a:extLst>
          </p:cNvPr>
          <p:cNvSpPr>
            <a:spLocks noGrp="1"/>
          </p:cNvSpPr>
          <p:nvPr>
            <p:ph type="sldNum" sz="quarter" idx="12"/>
          </p:nvPr>
        </p:nvSpPr>
        <p:spPr/>
        <p:txBody>
          <a:bodyPr/>
          <a:lstStyle/>
          <a:p>
            <a:fld id="{1B0F448E-76AF-9D45-878F-9505A0D9E52F}" type="slidenum">
              <a:rPr lang="en-US" smtClean="0"/>
              <a:t>‹#›</a:t>
            </a:fld>
            <a:endParaRPr lang="en-US"/>
          </a:p>
        </p:txBody>
      </p:sp>
    </p:spTree>
    <p:extLst>
      <p:ext uri="{BB962C8B-B14F-4D97-AF65-F5344CB8AC3E}">
        <p14:creationId xmlns:p14="http://schemas.microsoft.com/office/powerpoint/2010/main" val="811894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22CB6-6B53-BF40-BD4B-2503016F89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81D024-D237-4A4F-9428-513E1EA887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4C9FD6-8B8E-854B-BCD0-D2E0A4EBDF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4E35573-7D3A-1F4D-AD93-43BDA56EF4EE}"/>
              </a:ext>
            </a:extLst>
          </p:cNvPr>
          <p:cNvSpPr>
            <a:spLocks noGrp="1"/>
          </p:cNvSpPr>
          <p:nvPr>
            <p:ph type="dt" sz="half" idx="10"/>
          </p:nvPr>
        </p:nvSpPr>
        <p:spPr/>
        <p:txBody>
          <a:bodyPr/>
          <a:lstStyle/>
          <a:p>
            <a:fld id="{3765B70D-903F-D242-938C-05067771A59F}" type="datetimeFigureOut">
              <a:rPr lang="en-US" smtClean="0"/>
              <a:t>10/16/18</a:t>
            </a:fld>
            <a:endParaRPr lang="en-US"/>
          </a:p>
        </p:txBody>
      </p:sp>
      <p:sp>
        <p:nvSpPr>
          <p:cNvPr id="6" name="Footer Placeholder 5">
            <a:extLst>
              <a:ext uri="{FF2B5EF4-FFF2-40B4-BE49-F238E27FC236}">
                <a16:creationId xmlns:a16="http://schemas.microsoft.com/office/drawing/2014/main" id="{FF7F59B7-86C5-8243-AC53-6EF51FD8B2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A503B7-2F58-C247-B9E0-0FBBF4A6C014}"/>
              </a:ext>
            </a:extLst>
          </p:cNvPr>
          <p:cNvSpPr>
            <a:spLocks noGrp="1"/>
          </p:cNvSpPr>
          <p:nvPr>
            <p:ph type="sldNum" sz="quarter" idx="12"/>
          </p:nvPr>
        </p:nvSpPr>
        <p:spPr/>
        <p:txBody>
          <a:bodyPr/>
          <a:lstStyle/>
          <a:p>
            <a:fld id="{1B0F448E-76AF-9D45-878F-9505A0D9E52F}" type="slidenum">
              <a:rPr lang="en-US" smtClean="0"/>
              <a:t>‹#›</a:t>
            </a:fld>
            <a:endParaRPr lang="en-US"/>
          </a:p>
        </p:txBody>
      </p:sp>
    </p:spTree>
    <p:extLst>
      <p:ext uri="{BB962C8B-B14F-4D97-AF65-F5344CB8AC3E}">
        <p14:creationId xmlns:p14="http://schemas.microsoft.com/office/powerpoint/2010/main" val="1919333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B4B3B4-4048-FE46-BF1B-5CA745DE59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58E1B08-3BFB-B34A-A483-57BEA58921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5FEF1C-0073-E146-86BF-B8CFDC23E1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65B70D-903F-D242-938C-05067771A59F}" type="datetimeFigureOut">
              <a:rPr lang="en-US" smtClean="0"/>
              <a:t>10/16/18</a:t>
            </a:fld>
            <a:endParaRPr lang="en-US"/>
          </a:p>
        </p:txBody>
      </p:sp>
      <p:sp>
        <p:nvSpPr>
          <p:cNvPr id="5" name="Footer Placeholder 4">
            <a:extLst>
              <a:ext uri="{FF2B5EF4-FFF2-40B4-BE49-F238E27FC236}">
                <a16:creationId xmlns:a16="http://schemas.microsoft.com/office/drawing/2014/main" id="{EC987E4C-AE89-2145-BCD2-66F4F8C085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9D8B031-ABAC-984F-921E-E981149C9B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0F448E-76AF-9D45-878F-9505A0D9E52F}" type="slidenum">
              <a:rPr lang="en-US" smtClean="0"/>
              <a:t>‹#›</a:t>
            </a:fld>
            <a:endParaRPr lang="en-US"/>
          </a:p>
        </p:txBody>
      </p:sp>
    </p:spTree>
    <p:extLst>
      <p:ext uri="{BB962C8B-B14F-4D97-AF65-F5344CB8AC3E}">
        <p14:creationId xmlns:p14="http://schemas.microsoft.com/office/powerpoint/2010/main" val="23574206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A90CB-4B21-6342-B6C2-DEEB199B933F}"/>
              </a:ext>
            </a:extLst>
          </p:cNvPr>
          <p:cNvSpPr>
            <a:spLocks noGrp="1"/>
          </p:cNvSpPr>
          <p:nvPr>
            <p:ph type="ctrTitle"/>
          </p:nvPr>
        </p:nvSpPr>
        <p:spPr/>
        <p:txBody>
          <a:bodyPr/>
          <a:lstStyle/>
          <a:p>
            <a:r>
              <a:rPr lang="en-US" dirty="0"/>
              <a:t>ER190C Mid-term review</a:t>
            </a:r>
          </a:p>
        </p:txBody>
      </p:sp>
      <p:sp>
        <p:nvSpPr>
          <p:cNvPr id="3" name="Subtitle 2">
            <a:extLst>
              <a:ext uri="{FF2B5EF4-FFF2-40B4-BE49-F238E27FC236}">
                <a16:creationId xmlns:a16="http://schemas.microsoft.com/office/drawing/2014/main" id="{6167C722-0D22-7040-8B7C-3D40E5360179}"/>
              </a:ext>
            </a:extLst>
          </p:cNvPr>
          <p:cNvSpPr>
            <a:spLocks noGrp="1"/>
          </p:cNvSpPr>
          <p:nvPr>
            <p:ph type="subTitle" idx="1"/>
          </p:nvPr>
        </p:nvSpPr>
        <p:spPr/>
        <p:txBody>
          <a:bodyPr/>
          <a:lstStyle/>
          <a:p>
            <a:endParaRPr lang="en-US" dirty="0"/>
          </a:p>
          <a:p>
            <a:r>
              <a:rPr lang="en-US" dirty="0"/>
              <a:t>October 16, 2018</a:t>
            </a:r>
          </a:p>
        </p:txBody>
      </p:sp>
    </p:spTree>
    <p:extLst>
      <p:ext uri="{BB962C8B-B14F-4D97-AF65-F5344CB8AC3E}">
        <p14:creationId xmlns:p14="http://schemas.microsoft.com/office/powerpoint/2010/main" val="1831534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C6763-77F5-144D-A4DB-75F003E4250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F58026B-5635-D54B-ACFF-F225061CEF4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CEDEF08-09C1-0740-AD75-5B76DC291B31}"/>
              </a:ext>
            </a:extLst>
          </p:cNvPr>
          <p:cNvPicPr>
            <a:picLocks noChangeAspect="1"/>
          </p:cNvPicPr>
          <p:nvPr/>
        </p:nvPicPr>
        <p:blipFill>
          <a:blip r:embed="rId2"/>
          <a:stretch>
            <a:fillRect/>
          </a:stretch>
        </p:blipFill>
        <p:spPr>
          <a:xfrm>
            <a:off x="0" y="10922"/>
            <a:ext cx="12192000" cy="6836155"/>
          </a:xfrm>
          <a:prstGeom prst="rect">
            <a:avLst/>
          </a:prstGeom>
        </p:spPr>
      </p:pic>
      <p:sp>
        <p:nvSpPr>
          <p:cNvPr id="5" name="TextBox 4">
            <a:extLst>
              <a:ext uri="{FF2B5EF4-FFF2-40B4-BE49-F238E27FC236}">
                <a16:creationId xmlns:a16="http://schemas.microsoft.com/office/drawing/2014/main" id="{A092BC7C-6641-E149-9499-0A13C9E60723}"/>
              </a:ext>
            </a:extLst>
          </p:cNvPr>
          <p:cNvSpPr txBox="1"/>
          <p:nvPr/>
        </p:nvSpPr>
        <p:spPr>
          <a:xfrm>
            <a:off x="10671911" y="123274"/>
            <a:ext cx="1363778" cy="369332"/>
          </a:xfrm>
          <a:prstGeom prst="rect">
            <a:avLst/>
          </a:prstGeom>
          <a:noFill/>
        </p:spPr>
        <p:txBody>
          <a:bodyPr wrap="square" rtlCol="0">
            <a:spAutoFit/>
          </a:bodyPr>
          <a:lstStyle/>
          <a:p>
            <a:pPr algn="ctr"/>
            <a:r>
              <a:rPr lang="en-US" dirty="0"/>
              <a:t>Lecture 9</a:t>
            </a:r>
          </a:p>
        </p:txBody>
      </p:sp>
    </p:spTree>
    <p:extLst>
      <p:ext uri="{BB962C8B-B14F-4D97-AF65-F5344CB8AC3E}">
        <p14:creationId xmlns:p14="http://schemas.microsoft.com/office/powerpoint/2010/main" val="1749875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D5265-5A1F-5A4C-B4EA-64BFF87199C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B65FBA7-18E5-784E-9D4A-5514080BD48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DB03F7E-4FFB-E14A-9A5C-23D05DDBA755}"/>
              </a:ext>
            </a:extLst>
          </p:cNvPr>
          <p:cNvPicPr>
            <a:picLocks noChangeAspect="1"/>
          </p:cNvPicPr>
          <p:nvPr/>
        </p:nvPicPr>
        <p:blipFill>
          <a:blip r:embed="rId2"/>
          <a:stretch>
            <a:fillRect/>
          </a:stretch>
        </p:blipFill>
        <p:spPr>
          <a:xfrm>
            <a:off x="0" y="5148"/>
            <a:ext cx="12192000" cy="6847703"/>
          </a:xfrm>
          <a:prstGeom prst="rect">
            <a:avLst/>
          </a:prstGeom>
        </p:spPr>
      </p:pic>
      <p:sp>
        <p:nvSpPr>
          <p:cNvPr id="5" name="TextBox 4">
            <a:extLst>
              <a:ext uri="{FF2B5EF4-FFF2-40B4-BE49-F238E27FC236}">
                <a16:creationId xmlns:a16="http://schemas.microsoft.com/office/drawing/2014/main" id="{8FD5AF41-7D9C-464B-8434-7B05FF75131C}"/>
              </a:ext>
            </a:extLst>
          </p:cNvPr>
          <p:cNvSpPr txBox="1"/>
          <p:nvPr/>
        </p:nvSpPr>
        <p:spPr>
          <a:xfrm>
            <a:off x="10671911" y="123274"/>
            <a:ext cx="1363778" cy="369332"/>
          </a:xfrm>
          <a:prstGeom prst="rect">
            <a:avLst/>
          </a:prstGeom>
          <a:noFill/>
        </p:spPr>
        <p:txBody>
          <a:bodyPr wrap="square" rtlCol="0">
            <a:spAutoFit/>
          </a:bodyPr>
          <a:lstStyle/>
          <a:p>
            <a:pPr algn="ctr"/>
            <a:r>
              <a:rPr lang="en-US" dirty="0"/>
              <a:t>Lecture 9</a:t>
            </a:r>
          </a:p>
        </p:txBody>
      </p:sp>
    </p:spTree>
    <p:extLst>
      <p:ext uri="{BB962C8B-B14F-4D97-AF65-F5344CB8AC3E}">
        <p14:creationId xmlns:p14="http://schemas.microsoft.com/office/powerpoint/2010/main" val="4113956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4DFA9-1E2A-D54F-B6AB-294FBE2B144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A1467EA-D672-2845-A972-E95D36BB3D7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6C833C1-9766-3D43-8C52-B25D3EE2F1DE}"/>
              </a:ext>
            </a:extLst>
          </p:cNvPr>
          <p:cNvPicPr>
            <a:picLocks noChangeAspect="1"/>
          </p:cNvPicPr>
          <p:nvPr/>
        </p:nvPicPr>
        <p:blipFill>
          <a:blip r:embed="rId2"/>
          <a:stretch>
            <a:fillRect/>
          </a:stretch>
        </p:blipFill>
        <p:spPr>
          <a:xfrm>
            <a:off x="9139" y="0"/>
            <a:ext cx="12173721" cy="6858000"/>
          </a:xfrm>
          <a:prstGeom prst="rect">
            <a:avLst/>
          </a:prstGeom>
        </p:spPr>
      </p:pic>
      <p:sp>
        <p:nvSpPr>
          <p:cNvPr id="5" name="TextBox 4">
            <a:extLst>
              <a:ext uri="{FF2B5EF4-FFF2-40B4-BE49-F238E27FC236}">
                <a16:creationId xmlns:a16="http://schemas.microsoft.com/office/drawing/2014/main" id="{9365D60D-4B6A-E546-A04C-83C96DE599BD}"/>
              </a:ext>
            </a:extLst>
          </p:cNvPr>
          <p:cNvSpPr txBox="1"/>
          <p:nvPr/>
        </p:nvSpPr>
        <p:spPr>
          <a:xfrm>
            <a:off x="10671911" y="123274"/>
            <a:ext cx="1363778" cy="369332"/>
          </a:xfrm>
          <a:prstGeom prst="rect">
            <a:avLst/>
          </a:prstGeom>
          <a:noFill/>
        </p:spPr>
        <p:txBody>
          <a:bodyPr wrap="square" rtlCol="0">
            <a:spAutoFit/>
          </a:bodyPr>
          <a:lstStyle/>
          <a:p>
            <a:pPr algn="ctr"/>
            <a:r>
              <a:rPr lang="en-US" dirty="0"/>
              <a:t>Lecture 9</a:t>
            </a:r>
          </a:p>
        </p:txBody>
      </p:sp>
    </p:spTree>
    <p:extLst>
      <p:ext uri="{BB962C8B-B14F-4D97-AF65-F5344CB8AC3E}">
        <p14:creationId xmlns:p14="http://schemas.microsoft.com/office/powerpoint/2010/main" val="2040270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AD013-6294-4042-97DC-2AEE0891FDB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3C9308E-EBD1-794C-B01E-D7CE2F89B52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8B5E04C-41C9-E445-862E-4E7F44684CB1}"/>
              </a:ext>
            </a:extLst>
          </p:cNvPr>
          <p:cNvPicPr>
            <a:picLocks noChangeAspect="1"/>
          </p:cNvPicPr>
          <p:nvPr/>
        </p:nvPicPr>
        <p:blipFill>
          <a:blip r:embed="rId2"/>
          <a:stretch>
            <a:fillRect/>
          </a:stretch>
        </p:blipFill>
        <p:spPr>
          <a:xfrm>
            <a:off x="0" y="3470"/>
            <a:ext cx="12192000" cy="6851060"/>
          </a:xfrm>
          <a:prstGeom prst="rect">
            <a:avLst/>
          </a:prstGeom>
        </p:spPr>
      </p:pic>
      <p:sp>
        <p:nvSpPr>
          <p:cNvPr id="5" name="TextBox 4">
            <a:extLst>
              <a:ext uri="{FF2B5EF4-FFF2-40B4-BE49-F238E27FC236}">
                <a16:creationId xmlns:a16="http://schemas.microsoft.com/office/drawing/2014/main" id="{F3CB7757-4EC0-124C-B14E-CBD48DAE7891}"/>
              </a:ext>
            </a:extLst>
          </p:cNvPr>
          <p:cNvSpPr txBox="1"/>
          <p:nvPr/>
        </p:nvSpPr>
        <p:spPr>
          <a:xfrm>
            <a:off x="10671911" y="123274"/>
            <a:ext cx="1363778" cy="369332"/>
          </a:xfrm>
          <a:prstGeom prst="rect">
            <a:avLst/>
          </a:prstGeom>
          <a:noFill/>
        </p:spPr>
        <p:txBody>
          <a:bodyPr wrap="square" rtlCol="0">
            <a:spAutoFit/>
          </a:bodyPr>
          <a:lstStyle/>
          <a:p>
            <a:pPr algn="ctr"/>
            <a:r>
              <a:rPr lang="en-US" dirty="0"/>
              <a:t>Lecture 10</a:t>
            </a:r>
          </a:p>
        </p:txBody>
      </p:sp>
    </p:spTree>
    <p:extLst>
      <p:ext uri="{BB962C8B-B14F-4D97-AF65-F5344CB8AC3E}">
        <p14:creationId xmlns:p14="http://schemas.microsoft.com/office/powerpoint/2010/main" val="37183387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2807F-FF49-B540-A17A-2EC12AF77EE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641889E-2709-B040-8877-C368C8143BD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3D11C58-B401-4943-8553-61DDAE726D37}"/>
              </a:ext>
            </a:extLst>
          </p:cNvPr>
          <p:cNvPicPr>
            <a:picLocks noChangeAspect="1"/>
          </p:cNvPicPr>
          <p:nvPr/>
        </p:nvPicPr>
        <p:blipFill>
          <a:blip r:embed="rId2"/>
          <a:stretch>
            <a:fillRect/>
          </a:stretch>
        </p:blipFill>
        <p:spPr>
          <a:xfrm>
            <a:off x="10732" y="0"/>
            <a:ext cx="12170535" cy="6858000"/>
          </a:xfrm>
          <a:prstGeom prst="rect">
            <a:avLst/>
          </a:prstGeom>
        </p:spPr>
      </p:pic>
      <p:sp>
        <p:nvSpPr>
          <p:cNvPr id="5" name="TextBox 4">
            <a:extLst>
              <a:ext uri="{FF2B5EF4-FFF2-40B4-BE49-F238E27FC236}">
                <a16:creationId xmlns:a16="http://schemas.microsoft.com/office/drawing/2014/main" id="{FBEE2E70-2ABB-B040-A41B-B31319305286}"/>
              </a:ext>
            </a:extLst>
          </p:cNvPr>
          <p:cNvSpPr txBox="1"/>
          <p:nvPr/>
        </p:nvSpPr>
        <p:spPr>
          <a:xfrm>
            <a:off x="10671911" y="123274"/>
            <a:ext cx="1363778" cy="369332"/>
          </a:xfrm>
          <a:prstGeom prst="rect">
            <a:avLst/>
          </a:prstGeom>
          <a:noFill/>
        </p:spPr>
        <p:txBody>
          <a:bodyPr wrap="square" rtlCol="0">
            <a:spAutoFit/>
          </a:bodyPr>
          <a:lstStyle/>
          <a:p>
            <a:pPr algn="ctr"/>
            <a:r>
              <a:rPr lang="en-US" dirty="0"/>
              <a:t>Lecture 11</a:t>
            </a:r>
          </a:p>
        </p:txBody>
      </p:sp>
    </p:spTree>
    <p:extLst>
      <p:ext uri="{BB962C8B-B14F-4D97-AF65-F5344CB8AC3E}">
        <p14:creationId xmlns:p14="http://schemas.microsoft.com/office/powerpoint/2010/main" val="1130660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401CC-E1CF-D94C-87AC-156C407CBD5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650BDCF-829E-124C-84C0-EBB6CAF4B0E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08A4F8E-8E44-0445-B6DA-A2A8ACDE7EE1}"/>
              </a:ext>
            </a:extLst>
          </p:cNvPr>
          <p:cNvPicPr>
            <a:picLocks noChangeAspect="1"/>
          </p:cNvPicPr>
          <p:nvPr/>
        </p:nvPicPr>
        <p:blipFill>
          <a:blip r:embed="rId2"/>
          <a:stretch>
            <a:fillRect/>
          </a:stretch>
        </p:blipFill>
        <p:spPr>
          <a:xfrm>
            <a:off x="16098" y="0"/>
            <a:ext cx="12159803" cy="6858000"/>
          </a:xfrm>
          <a:prstGeom prst="rect">
            <a:avLst/>
          </a:prstGeom>
        </p:spPr>
      </p:pic>
      <p:sp>
        <p:nvSpPr>
          <p:cNvPr id="5" name="TextBox 4">
            <a:extLst>
              <a:ext uri="{FF2B5EF4-FFF2-40B4-BE49-F238E27FC236}">
                <a16:creationId xmlns:a16="http://schemas.microsoft.com/office/drawing/2014/main" id="{487E70A8-4931-694F-A0D4-00AE7212749D}"/>
              </a:ext>
            </a:extLst>
          </p:cNvPr>
          <p:cNvSpPr txBox="1"/>
          <p:nvPr/>
        </p:nvSpPr>
        <p:spPr>
          <a:xfrm>
            <a:off x="10671911" y="123274"/>
            <a:ext cx="1363778" cy="369332"/>
          </a:xfrm>
          <a:prstGeom prst="rect">
            <a:avLst/>
          </a:prstGeom>
          <a:noFill/>
        </p:spPr>
        <p:txBody>
          <a:bodyPr wrap="square" rtlCol="0">
            <a:spAutoFit/>
          </a:bodyPr>
          <a:lstStyle/>
          <a:p>
            <a:pPr algn="ctr"/>
            <a:r>
              <a:rPr lang="en-US" dirty="0"/>
              <a:t>Lecture 11</a:t>
            </a:r>
          </a:p>
        </p:txBody>
      </p:sp>
    </p:spTree>
    <p:extLst>
      <p:ext uri="{BB962C8B-B14F-4D97-AF65-F5344CB8AC3E}">
        <p14:creationId xmlns:p14="http://schemas.microsoft.com/office/powerpoint/2010/main" val="3113050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4F4B-ACE3-784C-8365-3AEF2B1D864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98C498E-3AB7-8B44-AACE-365BC1639DE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E07F62A-129E-504B-85D9-34E638860F15}"/>
              </a:ext>
            </a:extLst>
          </p:cNvPr>
          <p:cNvPicPr>
            <a:picLocks noChangeAspect="1"/>
          </p:cNvPicPr>
          <p:nvPr/>
        </p:nvPicPr>
        <p:blipFill>
          <a:blip r:embed="rId2"/>
          <a:stretch>
            <a:fillRect/>
          </a:stretch>
        </p:blipFill>
        <p:spPr>
          <a:xfrm>
            <a:off x="7658" y="0"/>
            <a:ext cx="12176683" cy="6858000"/>
          </a:xfrm>
          <a:prstGeom prst="rect">
            <a:avLst/>
          </a:prstGeom>
        </p:spPr>
      </p:pic>
      <p:sp>
        <p:nvSpPr>
          <p:cNvPr id="5" name="TextBox 4">
            <a:extLst>
              <a:ext uri="{FF2B5EF4-FFF2-40B4-BE49-F238E27FC236}">
                <a16:creationId xmlns:a16="http://schemas.microsoft.com/office/drawing/2014/main" id="{EF99CF33-7E0A-6049-A41E-85CE18971DC8}"/>
              </a:ext>
            </a:extLst>
          </p:cNvPr>
          <p:cNvSpPr txBox="1"/>
          <p:nvPr/>
        </p:nvSpPr>
        <p:spPr>
          <a:xfrm>
            <a:off x="10414000" y="123274"/>
            <a:ext cx="1621689" cy="369332"/>
          </a:xfrm>
          <a:prstGeom prst="rect">
            <a:avLst/>
          </a:prstGeom>
          <a:noFill/>
        </p:spPr>
        <p:txBody>
          <a:bodyPr wrap="square" rtlCol="0">
            <a:spAutoFit/>
          </a:bodyPr>
          <a:lstStyle/>
          <a:p>
            <a:pPr algn="ctr"/>
            <a:r>
              <a:rPr lang="en-US" dirty="0"/>
              <a:t>Lecture 12</a:t>
            </a:r>
          </a:p>
        </p:txBody>
      </p:sp>
    </p:spTree>
    <p:extLst>
      <p:ext uri="{BB962C8B-B14F-4D97-AF65-F5344CB8AC3E}">
        <p14:creationId xmlns:p14="http://schemas.microsoft.com/office/powerpoint/2010/main" val="3087499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08E3E-0FD5-B54F-B30A-2FFF83BE746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8C5DB3B-5827-A042-AED4-A9EB1C660E9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9B580D8-D3F6-8D42-9F4C-FA2709161846}"/>
              </a:ext>
            </a:extLst>
          </p:cNvPr>
          <p:cNvPicPr>
            <a:picLocks noChangeAspect="1"/>
          </p:cNvPicPr>
          <p:nvPr/>
        </p:nvPicPr>
        <p:blipFill>
          <a:blip r:embed="rId2"/>
          <a:stretch>
            <a:fillRect/>
          </a:stretch>
        </p:blipFill>
        <p:spPr>
          <a:xfrm>
            <a:off x="0" y="1437"/>
            <a:ext cx="12192000" cy="6855125"/>
          </a:xfrm>
          <a:prstGeom prst="rect">
            <a:avLst/>
          </a:prstGeom>
        </p:spPr>
      </p:pic>
      <p:sp>
        <p:nvSpPr>
          <p:cNvPr id="5" name="TextBox 4">
            <a:extLst>
              <a:ext uri="{FF2B5EF4-FFF2-40B4-BE49-F238E27FC236}">
                <a16:creationId xmlns:a16="http://schemas.microsoft.com/office/drawing/2014/main" id="{C9504907-2F64-C24E-BF9C-3B0C05729386}"/>
              </a:ext>
            </a:extLst>
          </p:cNvPr>
          <p:cNvSpPr txBox="1"/>
          <p:nvPr/>
        </p:nvSpPr>
        <p:spPr>
          <a:xfrm>
            <a:off x="10414000" y="123274"/>
            <a:ext cx="1621689" cy="369332"/>
          </a:xfrm>
          <a:prstGeom prst="rect">
            <a:avLst/>
          </a:prstGeom>
          <a:noFill/>
        </p:spPr>
        <p:txBody>
          <a:bodyPr wrap="square" rtlCol="0">
            <a:spAutoFit/>
          </a:bodyPr>
          <a:lstStyle/>
          <a:p>
            <a:pPr algn="ctr"/>
            <a:r>
              <a:rPr lang="en-US" dirty="0"/>
              <a:t>Lecture 12</a:t>
            </a:r>
          </a:p>
        </p:txBody>
      </p:sp>
    </p:spTree>
    <p:extLst>
      <p:ext uri="{BB962C8B-B14F-4D97-AF65-F5344CB8AC3E}">
        <p14:creationId xmlns:p14="http://schemas.microsoft.com/office/powerpoint/2010/main" val="3243808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8477-7EEB-D441-9E26-23151240391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E21107B-50BB-2440-8D23-DF228DBCCBB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0472D6C-415F-8842-9187-C7FFBD72A289}"/>
              </a:ext>
            </a:extLst>
          </p:cNvPr>
          <p:cNvPicPr>
            <a:picLocks noChangeAspect="1"/>
          </p:cNvPicPr>
          <p:nvPr/>
        </p:nvPicPr>
        <p:blipFill>
          <a:blip r:embed="rId2"/>
          <a:stretch>
            <a:fillRect/>
          </a:stretch>
        </p:blipFill>
        <p:spPr>
          <a:xfrm>
            <a:off x="24889" y="0"/>
            <a:ext cx="12142221" cy="6858000"/>
          </a:xfrm>
          <a:prstGeom prst="rect">
            <a:avLst/>
          </a:prstGeom>
        </p:spPr>
      </p:pic>
      <p:sp>
        <p:nvSpPr>
          <p:cNvPr id="5" name="TextBox 4">
            <a:extLst>
              <a:ext uri="{FF2B5EF4-FFF2-40B4-BE49-F238E27FC236}">
                <a16:creationId xmlns:a16="http://schemas.microsoft.com/office/drawing/2014/main" id="{38E2597A-6400-F94E-92CC-1D091B24D3AF}"/>
              </a:ext>
            </a:extLst>
          </p:cNvPr>
          <p:cNvSpPr txBox="1"/>
          <p:nvPr/>
        </p:nvSpPr>
        <p:spPr>
          <a:xfrm>
            <a:off x="10414000" y="123274"/>
            <a:ext cx="1621689" cy="369332"/>
          </a:xfrm>
          <a:prstGeom prst="rect">
            <a:avLst/>
          </a:prstGeom>
          <a:noFill/>
        </p:spPr>
        <p:txBody>
          <a:bodyPr wrap="square" rtlCol="0">
            <a:spAutoFit/>
          </a:bodyPr>
          <a:lstStyle/>
          <a:p>
            <a:pPr algn="ctr"/>
            <a:r>
              <a:rPr lang="en-US" dirty="0"/>
              <a:t>Lecture 12</a:t>
            </a:r>
          </a:p>
        </p:txBody>
      </p:sp>
    </p:spTree>
    <p:extLst>
      <p:ext uri="{BB962C8B-B14F-4D97-AF65-F5344CB8AC3E}">
        <p14:creationId xmlns:p14="http://schemas.microsoft.com/office/powerpoint/2010/main" val="1472812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ACD79-D120-DC4F-BB84-0B1B8CF47D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188A94-CBE5-F542-9B5C-2FF6CFA41DE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532A69E-B78E-0349-A06F-FFC6B8BD06DF}"/>
              </a:ext>
            </a:extLst>
          </p:cNvPr>
          <p:cNvPicPr>
            <a:picLocks noChangeAspect="1"/>
          </p:cNvPicPr>
          <p:nvPr/>
        </p:nvPicPr>
        <p:blipFill>
          <a:blip r:embed="rId2"/>
          <a:stretch>
            <a:fillRect/>
          </a:stretch>
        </p:blipFill>
        <p:spPr>
          <a:xfrm>
            <a:off x="-18052" y="0"/>
            <a:ext cx="12210052" cy="6847876"/>
          </a:xfrm>
          <a:prstGeom prst="rect">
            <a:avLst/>
          </a:prstGeom>
        </p:spPr>
      </p:pic>
      <p:sp>
        <p:nvSpPr>
          <p:cNvPr id="6" name="TextBox 5">
            <a:extLst>
              <a:ext uri="{FF2B5EF4-FFF2-40B4-BE49-F238E27FC236}">
                <a16:creationId xmlns:a16="http://schemas.microsoft.com/office/drawing/2014/main" id="{C2D8983B-0F51-7747-B0F8-6E4CCAC6817B}"/>
              </a:ext>
            </a:extLst>
          </p:cNvPr>
          <p:cNvSpPr txBox="1"/>
          <p:nvPr/>
        </p:nvSpPr>
        <p:spPr>
          <a:xfrm>
            <a:off x="10414000" y="123274"/>
            <a:ext cx="1621689" cy="369332"/>
          </a:xfrm>
          <a:prstGeom prst="rect">
            <a:avLst/>
          </a:prstGeom>
          <a:noFill/>
        </p:spPr>
        <p:txBody>
          <a:bodyPr wrap="square" rtlCol="0">
            <a:spAutoFit/>
          </a:bodyPr>
          <a:lstStyle/>
          <a:p>
            <a:pPr algn="ctr"/>
            <a:r>
              <a:rPr lang="en-US" dirty="0"/>
              <a:t>Lecture 13</a:t>
            </a:r>
          </a:p>
        </p:txBody>
      </p:sp>
    </p:spTree>
    <p:extLst>
      <p:ext uri="{BB962C8B-B14F-4D97-AF65-F5344CB8AC3E}">
        <p14:creationId xmlns:p14="http://schemas.microsoft.com/office/powerpoint/2010/main" val="800772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115E8-5508-D045-9890-A3845A84524C}"/>
              </a:ext>
            </a:extLst>
          </p:cNvPr>
          <p:cNvSpPr>
            <a:spLocks noGrp="1"/>
          </p:cNvSpPr>
          <p:nvPr>
            <p:ph type="title"/>
          </p:nvPr>
        </p:nvSpPr>
        <p:spPr/>
        <p:txBody>
          <a:bodyPr/>
          <a:lstStyle/>
          <a:p>
            <a:r>
              <a:rPr lang="en-US" dirty="0"/>
              <a:t>Exploratory Data Analysis (EDA)</a:t>
            </a:r>
          </a:p>
        </p:txBody>
      </p:sp>
      <p:sp>
        <p:nvSpPr>
          <p:cNvPr id="3" name="Content Placeholder 2">
            <a:extLst>
              <a:ext uri="{FF2B5EF4-FFF2-40B4-BE49-F238E27FC236}">
                <a16:creationId xmlns:a16="http://schemas.microsoft.com/office/drawing/2014/main" id="{AEA37523-53AF-FE4F-A620-A4251A6EE2A9}"/>
              </a:ext>
            </a:extLst>
          </p:cNvPr>
          <p:cNvSpPr>
            <a:spLocks noGrp="1"/>
          </p:cNvSpPr>
          <p:nvPr>
            <p:ph idx="1"/>
          </p:nvPr>
        </p:nvSpPr>
        <p:spPr/>
        <p:txBody>
          <a:bodyPr/>
          <a:lstStyle/>
          <a:p>
            <a:pPr marL="0" indent="0">
              <a:buNone/>
            </a:pPr>
            <a:r>
              <a:rPr lang="en-US" dirty="0"/>
              <a:t>One can approach EDA by asking questions about the data:</a:t>
            </a:r>
          </a:p>
          <a:p>
            <a:r>
              <a:rPr lang="en-US" dirty="0"/>
              <a:t>Structure</a:t>
            </a:r>
          </a:p>
          <a:p>
            <a:r>
              <a:rPr lang="en-US" dirty="0"/>
              <a:t>Granularity</a:t>
            </a:r>
          </a:p>
          <a:p>
            <a:r>
              <a:rPr lang="en-US" dirty="0"/>
              <a:t>Scope</a:t>
            </a:r>
          </a:p>
          <a:p>
            <a:r>
              <a:rPr lang="en-US" dirty="0"/>
              <a:t>Temporality</a:t>
            </a:r>
          </a:p>
          <a:p>
            <a:r>
              <a:rPr lang="en-US" dirty="0"/>
              <a:t>Faithfulness</a:t>
            </a:r>
          </a:p>
          <a:p>
            <a:pPr marL="0" indent="0">
              <a:buNone/>
            </a:pPr>
            <a:r>
              <a:rPr lang="en-US" b="1" dirty="0"/>
              <a:t>See DS100 textbook for more on this topic</a:t>
            </a:r>
          </a:p>
        </p:txBody>
      </p:sp>
      <p:sp>
        <p:nvSpPr>
          <p:cNvPr id="4" name="Slide Number Placeholder 3">
            <a:extLst>
              <a:ext uri="{FF2B5EF4-FFF2-40B4-BE49-F238E27FC236}">
                <a16:creationId xmlns:a16="http://schemas.microsoft.com/office/drawing/2014/main" id="{F44EE564-C00E-7A42-B959-54073575C4B3}"/>
              </a:ext>
            </a:extLst>
          </p:cNvPr>
          <p:cNvSpPr>
            <a:spLocks noGrp="1"/>
          </p:cNvSpPr>
          <p:nvPr>
            <p:ph type="sldNum" sz="quarter" idx="12"/>
          </p:nvPr>
        </p:nvSpPr>
        <p:spPr/>
        <p:txBody>
          <a:bodyPr/>
          <a:lstStyle/>
          <a:p>
            <a:fld id="{934C0642-4071-7D48-AFF8-BD27182896CC}" type="slidenum">
              <a:rPr lang="en-US" smtClean="0"/>
              <a:t>2</a:t>
            </a:fld>
            <a:endParaRPr lang="en-US"/>
          </a:p>
        </p:txBody>
      </p:sp>
      <p:sp>
        <p:nvSpPr>
          <p:cNvPr id="5" name="TextBox 4">
            <a:extLst>
              <a:ext uri="{FF2B5EF4-FFF2-40B4-BE49-F238E27FC236}">
                <a16:creationId xmlns:a16="http://schemas.microsoft.com/office/drawing/2014/main" id="{97B859DB-23B4-754F-8BA8-BF2B50258615}"/>
              </a:ext>
            </a:extLst>
          </p:cNvPr>
          <p:cNvSpPr txBox="1"/>
          <p:nvPr/>
        </p:nvSpPr>
        <p:spPr>
          <a:xfrm>
            <a:off x="10671911" y="123274"/>
            <a:ext cx="1363778" cy="369332"/>
          </a:xfrm>
          <a:prstGeom prst="rect">
            <a:avLst/>
          </a:prstGeom>
          <a:noFill/>
        </p:spPr>
        <p:txBody>
          <a:bodyPr wrap="square" rtlCol="0">
            <a:spAutoFit/>
          </a:bodyPr>
          <a:lstStyle/>
          <a:p>
            <a:pPr algn="ctr"/>
            <a:r>
              <a:rPr lang="en-US" dirty="0"/>
              <a:t>Lecture 6</a:t>
            </a:r>
          </a:p>
        </p:txBody>
      </p:sp>
    </p:spTree>
    <p:extLst>
      <p:ext uri="{BB962C8B-B14F-4D97-AF65-F5344CB8AC3E}">
        <p14:creationId xmlns:p14="http://schemas.microsoft.com/office/powerpoint/2010/main" val="862667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8BACA-360D-3C4D-B392-9E1CAC7469A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B224FA1-9BDF-9843-844F-4BD70993E1B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54F4C94-63F1-3343-929B-4E9CE7C8F83D}"/>
              </a:ext>
            </a:extLst>
          </p:cNvPr>
          <p:cNvPicPr>
            <a:picLocks noChangeAspect="1"/>
          </p:cNvPicPr>
          <p:nvPr/>
        </p:nvPicPr>
        <p:blipFill>
          <a:blip r:embed="rId2"/>
          <a:stretch>
            <a:fillRect/>
          </a:stretch>
        </p:blipFill>
        <p:spPr>
          <a:xfrm>
            <a:off x="-9501" y="0"/>
            <a:ext cx="12201501" cy="6852664"/>
          </a:xfrm>
          <a:prstGeom prst="rect">
            <a:avLst/>
          </a:prstGeom>
        </p:spPr>
      </p:pic>
      <p:sp>
        <p:nvSpPr>
          <p:cNvPr id="5" name="TextBox 4">
            <a:extLst>
              <a:ext uri="{FF2B5EF4-FFF2-40B4-BE49-F238E27FC236}">
                <a16:creationId xmlns:a16="http://schemas.microsoft.com/office/drawing/2014/main" id="{3975ACF9-916C-FC41-A26F-C7A547A56E53}"/>
              </a:ext>
            </a:extLst>
          </p:cNvPr>
          <p:cNvSpPr txBox="1"/>
          <p:nvPr/>
        </p:nvSpPr>
        <p:spPr>
          <a:xfrm>
            <a:off x="10414000" y="123274"/>
            <a:ext cx="1621689" cy="369332"/>
          </a:xfrm>
          <a:prstGeom prst="rect">
            <a:avLst/>
          </a:prstGeom>
          <a:noFill/>
        </p:spPr>
        <p:txBody>
          <a:bodyPr wrap="square" rtlCol="0">
            <a:spAutoFit/>
          </a:bodyPr>
          <a:lstStyle/>
          <a:p>
            <a:pPr algn="ctr"/>
            <a:r>
              <a:rPr lang="en-US" dirty="0"/>
              <a:t>Lecture 13</a:t>
            </a:r>
          </a:p>
        </p:txBody>
      </p:sp>
    </p:spTree>
    <p:extLst>
      <p:ext uri="{BB962C8B-B14F-4D97-AF65-F5344CB8AC3E}">
        <p14:creationId xmlns:p14="http://schemas.microsoft.com/office/powerpoint/2010/main" val="457612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FAC8F-8C33-7F49-A2B9-4786B8AF862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E393423-C18D-EA4D-923B-11B5D911552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EAED237-78F6-914D-865A-D7A4CE4AADB4}"/>
              </a:ext>
            </a:extLst>
          </p:cNvPr>
          <p:cNvPicPr>
            <a:picLocks noChangeAspect="1"/>
          </p:cNvPicPr>
          <p:nvPr/>
        </p:nvPicPr>
        <p:blipFill>
          <a:blip r:embed="rId2"/>
          <a:stretch>
            <a:fillRect/>
          </a:stretch>
        </p:blipFill>
        <p:spPr>
          <a:xfrm>
            <a:off x="0" y="4574"/>
            <a:ext cx="12192000" cy="6848851"/>
          </a:xfrm>
          <a:prstGeom prst="rect">
            <a:avLst/>
          </a:prstGeom>
        </p:spPr>
      </p:pic>
      <p:sp>
        <p:nvSpPr>
          <p:cNvPr id="5" name="TextBox 4">
            <a:extLst>
              <a:ext uri="{FF2B5EF4-FFF2-40B4-BE49-F238E27FC236}">
                <a16:creationId xmlns:a16="http://schemas.microsoft.com/office/drawing/2014/main" id="{2FC69559-7369-E546-BF08-38508B4FBCEC}"/>
              </a:ext>
            </a:extLst>
          </p:cNvPr>
          <p:cNvSpPr txBox="1"/>
          <p:nvPr/>
        </p:nvSpPr>
        <p:spPr>
          <a:xfrm>
            <a:off x="10414000" y="123274"/>
            <a:ext cx="1621689" cy="369332"/>
          </a:xfrm>
          <a:prstGeom prst="rect">
            <a:avLst/>
          </a:prstGeom>
          <a:noFill/>
        </p:spPr>
        <p:txBody>
          <a:bodyPr wrap="square" rtlCol="0">
            <a:spAutoFit/>
          </a:bodyPr>
          <a:lstStyle/>
          <a:p>
            <a:pPr algn="ctr"/>
            <a:r>
              <a:rPr lang="en-US" dirty="0"/>
              <a:t>Lecture 13</a:t>
            </a:r>
          </a:p>
        </p:txBody>
      </p:sp>
    </p:spTree>
    <p:extLst>
      <p:ext uri="{BB962C8B-B14F-4D97-AF65-F5344CB8AC3E}">
        <p14:creationId xmlns:p14="http://schemas.microsoft.com/office/powerpoint/2010/main" val="19146012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BC4A2-1B0B-3F40-BBB7-C4D868F5A5C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D079C42-58A5-C240-B1E1-19BDE36DC61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D04EC2F-1C4B-0B41-803B-DB0FB2CCAA78}"/>
              </a:ext>
            </a:extLst>
          </p:cNvPr>
          <p:cNvPicPr>
            <a:picLocks noChangeAspect="1"/>
          </p:cNvPicPr>
          <p:nvPr/>
        </p:nvPicPr>
        <p:blipFill>
          <a:blip r:embed="rId2"/>
          <a:stretch>
            <a:fillRect/>
          </a:stretch>
        </p:blipFill>
        <p:spPr>
          <a:xfrm>
            <a:off x="24898" y="0"/>
            <a:ext cx="12142204" cy="6858000"/>
          </a:xfrm>
          <a:prstGeom prst="rect">
            <a:avLst/>
          </a:prstGeom>
        </p:spPr>
      </p:pic>
      <p:sp>
        <p:nvSpPr>
          <p:cNvPr id="5" name="TextBox 4">
            <a:extLst>
              <a:ext uri="{FF2B5EF4-FFF2-40B4-BE49-F238E27FC236}">
                <a16:creationId xmlns:a16="http://schemas.microsoft.com/office/drawing/2014/main" id="{999034A4-CBEA-5743-9200-DDC1C238E95C}"/>
              </a:ext>
            </a:extLst>
          </p:cNvPr>
          <p:cNvSpPr txBox="1"/>
          <p:nvPr/>
        </p:nvSpPr>
        <p:spPr>
          <a:xfrm>
            <a:off x="10414000" y="123274"/>
            <a:ext cx="1621689" cy="369332"/>
          </a:xfrm>
          <a:prstGeom prst="rect">
            <a:avLst/>
          </a:prstGeom>
          <a:noFill/>
        </p:spPr>
        <p:txBody>
          <a:bodyPr wrap="square" rtlCol="0">
            <a:spAutoFit/>
          </a:bodyPr>
          <a:lstStyle/>
          <a:p>
            <a:pPr algn="ctr"/>
            <a:r>
              <a:rPr lang="en-US" dirty="0"/>
              <a:t>Lecture 13</a:t>
            </a:r>
          </a:p>
        </p:txBody>
      </p:sp>
    </p:spTree>
    <p:extLst>
      <p:ext uri="{BB962C8B-B14F-4D97-AF65-F5344CB8AC3E}">
        <p14:creationId xmlns:p14="http://schemas.microsoft.com/office/powerpoint/2010/main" val="7967987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CE08A-42E8-AC4A-B68A-8F778043F93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299569C-3ECF-B64A-9FE5-F489DFF16FD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222ED16-C258-3141-B663-4E2509BF1526}"/>
              </a:ext>
            </a:extLst>
          </p:cNvPr>
          <p:cNvPicPr>
            <a:picLocks noChangeAspect="1"/>
          </p:cNvPicPr>
          <p:nvPr/>
        </p:nvPicPr>
        <p:blipFill>
          <a:blip r:embed="rId2"/>
          <a:stretch>
            <a:fillRect/>
          </a:stretch>
        </p:blipFill>
        <p:spPr>
          <a:xfrm>
            <a:off x="0" y="2933"/>
            <a:ext cx="12192000" cy="6852133"/>
          </a:xfrm>
          <a:prstGeom prst="rect">
            <a:avLst/>
          </a:prstGeom>
        </p:spPr>
      </p:pic>
      <p:sp>
        <p:nvSpPr>
          <p:cNvPr id="5" name="TextBox 4">
            <a:extLst>
              <a:ext uri="{FF2B5EF4-FFF2-40B4-BE49-F238E27FC236}">
                <a16:creationId xmlns:a16="http://schemas.microsoft.com/office/drawing/2014/main" id="{442091FA-E1E7-0845-84C9-47BA0D343F8C}"/>
              </a:ext>
            </a:extLst>
          </p:cNvPr>
          <p:cNvSpPr txBox="1"/>
          <p:nvPr/>
        </p:nvSpPr>
        <p:spPr>
          <a:xfrm>
            <a:off x="10414000" y="123274"/>
            <a:ext cx="1621689" cy="369332"/>
          </a:xfrm>
          <a:prstGeom prst="rect">
            <a:avLst/>
          </a:prstGeom>
          <a:noFill/>
        </p:spPr>
        <p:txBody>
          <a:bodyPr wrap="square" rtlCol="0">
            <a:spAutoFit/>
          </a:bodyPr>
          <a:lstStyle/>
          <a:p>
            <a:pPr algn="ctr"/>
            <a:r>
              <a:rPr lang="en-US" dirty="0"/>
              <a:t>Lecture 13</a:t>
            </a:r>
          </a:p>
        </p:txBody>
      </p:sp>
    </p:spTree>
    <p:extLst>
      <p:ext uri="{BB962C8B-B14F-4D97-AF65-F5344CB8AC3E}">
        <p14:creationId xmlns:p14="http://schemas.microsoft.com/office/powerpoint/2010/main" val="35033100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A58A7-5666-764E-9BCA-D627A6DF3CB8}"/>
              </a:ext>
            </a:extLst>
          </p:cNvPr>
          <p:cNvSpPr>
            <a:spLocks noGrp="1"/>
          </p:cNvSpPr>
          <p:nvPr>
            <p:ph type="title"/>
          </p:nvPr>
        </p:nvSpPr>
        <p:spPr/>
        <p:txBody>
          <a:bodyPr/>
          <a:lstStyle/>
          <a:p>
            <a:r>
              <a:rPr lang="en-US" dirty="0"/>
              <a:t>Python</a:t>
            </a:r>
          </a:p>
        </p:txBody>
      </p:sp>
      <p:sp>
        <p:nvSpPr>
          <p:cNvPr id="3" name="Content Placeholder 2">
            <a:extLst>
              <a:ext uri="{FF2B5EF4-FFF2-40B4-BE49-F238E27FC236}">
                <a16:creationId xmlns:a16="http://schemas.microsoft.com/office/drawing/2014/main" id="{1B67B136-9DA5-8C4C-A0AA-000E3CA6C022}"/>
              </a:ext>
            </a:extLst>
          </p:cNvPr>
          <p:cNvSpPr>
            <a:spLocks noGrp="1"/>
          </p:cNvSpPr>
          <p:nvPr>
            <p:ph idx="1"/>
          </p:nvPr>
        </p:nvSpPr>
        <p:spPr/>
        <p:txBody>
          <a:bodyPr/>
          <a:lstStyle/>
          <a:p>
            <a:r>
              <a:rPr lang="en-US" dirty="0"/>
              <a:t>Some basics of data structures – see Lecture 3</a:t>
            </a:r>
          </a:p>
          <a:p>
            <a:r>
              <a:rPr lang="en-US" dirty="0"/>
              <a:t>Basic structure and use of pandas </a:t>
            </a:r>
            <a:r>
              <a:rPr lang="en-US" dirty="0" err="1"/>
              <a:t>dataframes</a:t>
            </a:r>
            <a:r>
              <a:rPr lang="en-US" dirty="0"/>
              <a:t>, .</a:t>
            </a:r>
            <a:r>
              <a:rPr lang="en-US" dirty="0" err="1"/>
              <a:t>loc</a:t>
            </a:r>
            <a:r>
              <a:rPr lang="en-US" dirty="0"/>
              <a:t> and .</a:t>
            </a:r>
            <a:r>
              <a:rPr lang="en-US" dirty="0" err="1"/>
              <a:t>iloc</a:t>
            </a:r>
            <a:endParaRPr lang="en-US" dirty="0"/>
          </a:p>
          <a:p>
            <a:r>
              <a:rPr lang="en-US" dirty="0"/>
              <a:t>Different kinds of merges</a:t>
            </a:r>
          </a:p>
          <a:p>
            <a:r>
              <a:rPr lang="en-US" dirty="0"/>
              <a:t>Logical indexing</a:t>
            </a:r>
          </a:p>
          <a:p>
            <a:r>
              <a:rPr lang="en-US" dirty="0"/>
              <a:t>Very basic application of </a:t>
            </a:r>
            <a:r>
              <a:rPr lang="en-US" dirty="0" err="1"/>
              <a:t>scikit</a:t>
            </a:r>
            <a:r>
              <a:rPr lang="en-US" dirty="0"/>
              <a:t>-learn</a:t>
            </a:r>
          </a:p>
          <a:p>
            <a:r>
              <a:rPr lang="en-US" dirty="0"/>
              <a:t>Instead of writing lines of “original” code, you’ll</a:t>
            </a:r>
          </a:p>
          <a:p>
            <a:pPr lvl="1"/>
            <a:r>
              <a:rPr lang="en-US" dirty="0"/>
              <a:t>Read code and explain what it does</a:t>
            </a:r>
          </a:p>
          <a:p>
            <a:pPr lvl="1"/>
            <a:r>
              <a:rPr lang="en-US" dirty="0"/>
              <a:t>Make minor edits to code to change what it does</a:t>
            </a:r>
          </a:p>
          <a:p>
            <a:endParaRPr lang="en-US" dirty="0"/>
          </a:p>
          <a:p>
            <a:pPr lvl="1"/>
            <a:endParaRPr lang="en-US" dirty="0"/>
          </a:p>
        </p:txBody>
      </p:sp>
    </p:spTree>
    <p:extLst>
      <p:ext uri="{BB962C8B-B14F-4D97-AF65-F5344CB8AC3E}">
        <p14:creationId xmlns:p14="http://schemas.microsoft.com/office/powerpoint/2010/main" val="1506284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7E1CD-6C53-2642-BAAB-A864AADE1EA3}"/>
              </a:ext>
            </a:extLst>
          </p:cNvPr>
          <p:cNvSpPr>
            <a:spLocks noGrp="1"/>
          </p:cNvSpPr>
          <p:nvPr>
            <p:ph type="title"/>
          </p:nvPr>
        </p:nvSpPr>
        <p:spPr/>
        <p:txBody>
          <a:bodyPr/>
          <a:lstStyle/>
          <a:p>
            <a:r>
              <a:rPr lang="en-US" dirty="0"/>
              <a:t>Merging update</a:t>
            </a:r>
          </a:p>
        </p:txBody>
      </p:sp>
      <p:sp>
        <p:nvSpPr>
          <p:cNvPr id="3" name="Content Placeholder 2">
            <a:extLst>
              <a:ext uri="{FF2B5EF4-FFF2-40B4-BE49-F238E27FC236}">
                <a16:creationId xmlns:a16="http://schemas.microsoft.com/office/drawing/2014/main" id="{86B2C0D5-F05A-7D4C-B944-EF0655F9A7B2}"/>
              </a:ext>
            </a:extLst>
          </p:cNvPr>
          <p:cNvSpPr>
            <a:spLocks noGrp="1"/>
          </p:cNvSpPr>
          <p:nvPr>
            <p:ph idx="1"/>
          </p:nvPr>
        </p:nvSpPr>
        <p:spPr>
          <a:xfrm>
            <a:off x="838200" y="2427889"/>
            <a:ext cx="10907110" cy="3749073"/>
          </a:xfrm>
        </p:spPr>
        <p:txBody>
          <a:bodyPr>
            <a:normAutofit/>
          </a:bodyPr>
          <a:lstStyle/>
          <a:p>
            <a:r>
              <a:rPr lang="en-US" b="1" dirty="0"/>
              <a:t>Natural join</a:t>
            </a:r>
            <a:r>
              <a:rPr lang="en-US" dirty="0"/>
              <a:t>: To keep only rows that match from the data frames, specify the argument how=‘inner’.  Default in pandas.</a:t>
            </a:r>
          </a:p>
          <a:p>
            <a:r>
              <a:rPr lang="en-US" b="1" dirty="0"/>
              <a:t>Full outer join</a:t>
            </a:r>
            <a:r>
              <a:rPr lang="en-US" dirty="0"/>
              <a:t>: To keep all rows from both data frames, specify how=‘outer’.</a:t>
            </a:r>
          </a:p>
          <a:p>
            <a:r>
              <a:rPr lang="en-US" b="1" dirty="0"/>
              <a:t>Left outer join</a:t>
            </a:r>
            <a:r>
              <a:rPr lang="en-US" dirty="0"/>
              <a:t>: To include all the rows of your data frame x and only those from y that match, specify how=‘left’.</a:t>
            </a:r>
          </a:p>
          <a:p>
            <a:r>
              <a:rPr lang="en-US" b="1" dirty="0"/>
              <a:t>Right outer join</a:t>
            </a:r>
            <a:r>
              <a:rPr lang="en-US" dirty="0"/>
              <a:t>: To include all the rows of your data frame y and only those from x that match, specify how=‘right’.</a:t>
            </a:r>
          </a:p>
        </p:txBody>
      </p:sp>
      <p:sp>
        <p:nvSpPr>
          <p:cNvPr id="4" name="Slide Number Placeholder 3">
            <a:extLst>
              <a:ext uri="{FF2B5EF4-FFF2-40B4-BE49-F238E27FC236}">
                <a16:creationId xmlns:a16="http://schemas.microsoft.com/office/drawing/2014/main" id="{14E944B0-6A67-D642-B120-8CC2BEBCE8CF}"/>
              </a:ext>
            </a:extLst>
          </p:cNvPr>
          <p:cNvSpPr>
            <a:spLocks noGrp="1"/>
          </p:cNvSpPr>
          <p:nvPr>
            <p:ph type="sldNum" sz="quarter" idx="12"/>
          </p:nvPr>
        </p:nvSpPr>
        <p:spPr/>
        <p:txBody>
          <a:bodyPr/>
          <a:lstStyle/>
          <a:p>
            <a:fld id="{934C0642-4071-7D48-AFF8-BD27182896CC}" type="slidenum">
              <a:rPr lang="en-US" smtClean="0"/>
              <a:t>25</a:t>
            </a:fld>
            <a:endParaRPr lang="en-US"/>
          </a:p>
        </p:txBody>
      </p:sp>
      <p:pic>
        <p:nvPicPr>
          <p:cNvPr id="6" name="Picture 5">
            <a:extLst>
              <a:ext uri="{FF2B5EF4-FFF2-40B4-BE49-F238E27FC236}">
                <a16:creationId xmlns:a16="http://schemas.microsoft.com/office/drawing/2014/main" id="{D605A6BD-0DFB-4440-B3A4-A8884C90E2A0}"/>
              </a:ext>
            </a:extLst>
          </p:cNvPr>
          <p:cNvPicPr>
            <a:picLocks noChangeAspect="1"/>
          </p:cNvPicPr>
          <p:nvPr/>
        </p:nvPicPr>
        <p:blipFill>
          <a:blip r:embed="rId2"/>
          <a:stretch>
            <a:fillRect/>
          </a:stretch>
        </p:blipFill>
        <p:spPr>
          <a:xfrm>
            <a:off x="5095109" y="365125"/>
            <a:ext cx="6794500" cy="1841500"/>
          </a:xfrm>
          <a:prstGeom prst="rect">
            <a:avLst/>
          </a:prstGeom>
        </p:spPr>
      </p:pic>
      <p:sp>
        <p:nvSpPr>
          <p:cNvPr id="7" name="Rectangle 6">
            <a:extLst>
              <a:ext uri="{FF2B5EF4-FFF2-40B4-BE49-F238E27FC236}">
                <a16:creationId xmlns:a16="http://schemas.microsoft.com/office/drawing/2014/main" id="{E2ED5259-3A5D-434E-86C6-EC4EF8D3E8A2}"/>
              </a:ext>
            </a:extLst>
          </p:cNvPr>
          <p:cNvSpPr/>
          <p:nvPr/>
        </p:nvSpPr>
        <p:spPr>
          <a:xfrm>
            <a:off x="5793609" y="47237"/>
            <a:ext cx="6096000" cy="276999"/>
          </a:xfrm>
          <a:prstGeom prst="rect">
            <a:avLst/>
          </a:prstGeom>
        </p:spPr>
        <p:txBody>
          <a:bodyPr>
            <a:spAutoFit/>
          </a:bodyPr>
          <a:lstStyle/>
          <a:p>
            <a:r>
              <a:rPr lang="en-US" sz="1200" dirty="0"/>
              <a:t>http://</a:t>
            </a:r>
            <a:r>
              <a:rPr lang="en-US" sz="1200" dirty="0" err="1"/>
              <a:t>www.datasciencemadesimple.com</a:t>
            </a:r>
            <a:r>
              <a:rPr lang="en-US" sz="1200" dirty="0"/>
              <a:t>/join-merge-data-frames-pandas-python/</a:t>
            </a:r>
          </a:p>
        </p:txBody>
      </p:sp>
      <p:sp>
        <p:nvSpPr>
          <p:cNvPr id="8" name="TextBox 7">
            <a:extLst>
              <a:ext uri="{FF2B5EF4-FFF2-40B4-BE49-F238E27FC236}">
                <a16:creationId xmlns:a16="http://schemas.microsoft.com/office/drawing/2014/main" id="{8AABC4BA-7F81-B340-BAEF-D16654A8E566}"/>
              </a:ext>
            </a:extLst>
          </p:cNvPr>
          <p:cNvSpPr txBox="1"/>
          <p:nvPr/>
        </p:nvSpPr>
        <p:spPr>
          <a:xfrm>
            <a:off x="10671911" y="123274"/>
            <a:ext cx="1363778" cy="369332"/>
          </a:xfrm>
          <a:prstGeom prst="rect">
            <a:avLst/>
          </a:prstGeom>
          <a:noFill/>
        </p:spPr>
        <p:txBody>
          <a:bodyPr wrap="square" rtlCol="0">
            <a:spAutoFit/>
          </a:bodyPr>
          <a:lstStyle/>
          <a:p>
            <a:pPr algn="ctr"/>
            <a:r>
              <a:rPr lang="en-US" dirty="0"/>
              <a:t>Lecture 7</a:t>
            </a:r>
          </a:p>
        </p:txBody>
      </p:sp>
    </p:spTree>
    <p:extLst>
      <p:ext uri="{BB962C8B-B14F-4D97-AF65-F5344CB8AC3E}">
        <p14:creationId xmlns:p14="http://schemas.microsoft.com/office/powerpoint/2010/main" val="2939028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A0C35-B26B-7C4C-954D-F2E0913AA0EA}"/>
              </a:ext>
            </a:extLst>
          </p:cNvPr>
          <p:cNvSpPr>
            <a:spLocks noGrp="1"/>
          </p:cNvSpPr>
          <p:nvPr>
            <p:ph type="title"/>
          </p:nvPr>
        </p:nvSpPr>
        <p:spPr/>
        <p:txBody>
          <a:bodyPr/>
          <a:lstStyle/>
          <a:p>
            <a:r>
              <a:rPr lang="en-US" dirty="0"/>
              <a:t>Reading</a:t>
            </a:r>
          </a:p>
        </p:txBody>
      </p:sp>
      <p:sp>
        <p:nvSpPr>
          <p:cNvPr id="3" name="Content Placeholder 2">
            <a:extLst>
              <a:ext uri="{FF2B5EF4-FFF2-40B4-BE49-F238E27FC236}">
                <a16:creationId xmlns:a16="http://schemas.microsoft.com/office/drawing/2014/main" id="{DA5B8A13-17CE-BD47-AC1C-503DA35D8835}"/>
              </a:ext>
            </a:extLst>
          </p:cNvPr>
          <p:cNvSpPr>
            <a:spLocks noGrp="1"/>
          </p:cNvSpPr>
          <p:nvPr>
            <p:ph idx="1"/>
          </p:nvPr>
        </p:nvSpPr>
        <p:spPr/>
        <p:txBody>
          <a:bodyPr/>
          <a:lstStyle/>
          <a:p>
            <a:r>
              <a:rPr lang="en-US" dirty="0"/>
              <a:t>DS100 online textbook, Ch 3, 4, 5, 6, 10, 11</a:t>
            </a:r>
          </a:p>
          <a:p>
            <a:r>
              <a:rPr lang="en-US" dirty="0"/>
              <a:t>ISLR Ch 2, 3.1-3.3.</a:t>
            </a:r>
          </a:p>
        </p:txBody>
      </p:sp>
    </p:spTree>
    <p:extLst>
      <p:ext uri="{BB962C8B-B14F-4D97-AF65-F5344CB8AC3E}">
        <p14:creationId xmlns:p14="http://schemas.microsoft.com/office/powerpoint/2010/main" val="3967123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299FE-D427-A841-99AB-3CF3448E2A39}"/>
              </a:ext>
            </a:extLst>
          </p:cNvPr>
          <p:cNvSpPr>
            <a:spLocks noGrp="1"/>
          </p:cNvSpPr>
          <p:nvPr>
            <p:ph type="title"/>
          </p:nvPr>
        </p:nvSpPr>
        <p:spPr/>
        <p:txBody>
          <a:bodyPr/>
          <a:lstStyle/>
          <a:p>
            <a:r>
              <a:rPr lang="en-US" dirty="0"/>
              <a:t>Energy and Development</a:t>
            </a:r>
          </a:p>
        </p:txBody>
      </p:sp>
      <p:sp>
        <p:nvSpPr>
          <p:cNvPr id="3" name="Content Placeholder 2">
            <a:extLst>
              <a:ext uri="{FF2B5EF4-FFF2-40B4-BE49-F238E27FC236}">
                <a16:creationId xmlns:a16="http://schemas.microsoft.com/office/drawing/2014/main" id="{665F28A8-91F7-E643-BE5F-4F278F94FDBC}"/>
              </a:ext>
            </a:extLst>
          </p:cNvPr>
          <p:cNvSpPr>
            <a:spLocks noGrp="1"/>
          </p:cNvSpPr>
          <p:nvPr>
            <p:ph idx="1"/>
          </p:nvPr>
        </p:nvSpPr>
        <p:spPr/>
        <p:txBody>
          <a:bodyPr/>
          <a:lstStyle/>
          <a:p>
            <a:r>
              <a:rPr lang="en-US" dirty="0"/>
              <a:t>What’s HDI?</a:t>
            </a:r>
          </a:p>
          <a:p>
            <a:r>
              <a:rPr lang="en-US" dirty="0"/>
              <a:t>How does it relate to energy consumption, energy access metrics?</a:t>
            </a:r>
          </a:p>
          <a:p>
            <a:pPr lvl="1"/>
            <a:r>
              <a:rPr lang="en-US" dirty="0"/>
              <a:t>Think outside the box -- if these relationships aren’t causal, what can explain them?</a:t>
            </a:r>
          </a:p>
          <a:p>
            <a:r>
              <a:rPr lang="en-US" dirty="0"/>
              <a:t>The Lee et al (we need central grids) vs </a:t>
            </a:r>
            <a:r>
              <a:rPr lang="en-US" dirty="0" err="1"/>
              <a:t>Alstone</a:t>
            </a:r>
            <a:r>
              <a:rPr lang="en-US" dirty="0"/>
              <a:t> et al (we need decentralized systems) perspective. </a:t>
            </a:r>
          </a:p>
        </p:txBody>
      </p:sp>
    </p:spTree>
    <p:extLst>
      <p:ext uri="{BB962C8B-B14F-4D97-AF65-F5344CB8AC3E}">
        <p14:creationId xmlns:p14="http://schemas.microsoft.com/office/powerpoint/2010/main" val="33349748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373A8-509D-1F4A-9856-3E94494EA3A2}"/>
              </a:ext>
            </a:extLst>
          </p:cNvPr>
          <p:cNvSpPr>
            <a:spLocks noGrp="1"/>
          </p:cNvSpPr>
          <p:nvPr>
            <p:ph type="title"/>
          </p:nvPr>
        </p:nvSpPr>
        <p:spPr/>
        <p:txBody>
          <a:bodyPr/>
          <a:lstStyle/>
          <a:p>
            <a:r>
              <a:rPr lang="en-US" dirty="0" err="1"/>
              <a:t>Goldemberg</a:t>
            </a:r>
            <a:r>
              <a:rPr lang="en-US" dirty="0"/>
              <a:t> et al</a:t>
            </a:r>
          </a:p>
        </p:txBody>
      </p:sp>
      <p:sp>
        <p:nvSpPr>
          <p:cNvPr id="3" name="Content Placeholder 2">
            <a:extLst>
              <a:ext uri="{FF2B5EF4-FFF2-40B4-BE49-F238E27FC236}">
                <a16:creationId xmlns:a16="http://schemas.microsoft.com/office/drawing/2014/main" id="{9963D274-842A-B345-9373-BC9F3E18EDC5}"/>
              </a:ext>
            </a:extLst>
          </p:cNvPr>
          <p:cNvSpPr>
            <a:spLocks noGrp="1"/>
          </p:cNvSpPr>
          <p:nvPr>
            <p:ph idx="1"/>
          </p:nvPr>
        </p:nvSpPr>
        <p:spPr/>
        <p:txBody>
          <a:bodyPr>
            <a:normAutofit fontScale="85000" lnSpcReduction="10000"/>
          </a:bodyPr>
          <a:lstStyle/>
          <a:p>
            <a:pPr marL="0" indent="0">
              <a:buNone/>
            </a:pPr>
            <a:r>
              <a:rPr lang="en-US" dirty="0"/>
              <a:t>Focus on pp 11-20 of the article (pages 1-6 of the pdf).  Questions to consider:</a:t>
            </a:r>
          </a:p>
          <a:p>
            <a:r>
              <a:rPr lang="en-US" dirty="0"/>
              <a:t>How does the Lorenz curve relate to the national dialog the U.S. had over the 99% vs. the 1% several years ago?</a:t>
            </a:r>
          </a:p>
          <a:p>
            <a:r>
              <a:rPr lang="en-US" dirty="0"/>
              <a:t>What details about global living conditions and income would we miss if we use GNP per capita data at the country level?</a:t>
            </a:r>
          </a:p>
          <a:p>
            <a:r>
              <a:rPr lang="en-US" dirty="0"/>
              <a:t>Figure 3.5 shows factors that describe living conditions in a country versus energy use.</a:t>
            </a:r>
          </a:p>
          <a:p>
            <a:pPr lvl="1"/>
            <a:r>
              <a:rPr lang="en-US" dirty="0"/>
              <a:t>What kinds of conclusions can you make from this plot? What is your take on the 1 TOE barrier?</a:t>
            </a:r>
          </a:p>
          <a:p>
            <a:r>
              <a:rPr lang="en-US" dirty="0"/>
              <a:t>Be prepared to discuss your interpretation of this quote: "This meant that there could be a 'delinking' between GOP growth and energy growth, which did in fact take place in the industrialized countries in the 1970s and 1980s"</a:t>
            </a:r>
          </a:p>
        </p:txBody>
      </p:sp>
    </p:spTree>
    <p:extLst>
      <p:ext uri="{BB962C8B-B14F-4D97-AF65-F5344CB8AC3E}">
        <p14:creationId xmlns:p14="http://schemas.microsoft.com/office/powerpoint/2010/main" val="37269625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D5C17-0DEA-464C-8832-CEB09AAE147F}"/>
              </a:ext>
            </a:extLst>
          </p:cNvPr>
          <p:cNvSpPr>
            <a:spLocks noGrp="1"/>
          </p:cNvSpPr>
          <p:nvPr>
            <p:ph type="title"/>
          </p:nvPr>
        </p:nvSpPr>
        <p:spPr/>
        <p:txBody>
          <a:bodyPr/>
          <a:lstStyle/>
          <a:p>
            <a:r>
              <a:rPr lang="en-US" dirty="0"/>
              <a:t>Lee et al</a:t>
            </a:r>
          </a:p>
        </p:txBody>
      </p:sp>
      <p:sp>
        <p:nvSpPr>
          <p:cNvPr id="3" name="Content Placeholder 2">
            <a:extLst>
              <a:ext uri="{FF2B5EF4-FFF2-40B4-BE49-F238E27FC236}">
                <a16:creationId xmlns:a16="http://schemas.microsoft.com/office/drawing/2014/main" id="{D798EA17-273E-C244-AEA5-862FE957CAA1}"/>
              </a:ext>
            </a:extLst>
          </p:cNvPr>
          <p:cNvSpPr>
            <a:spLocks noGrp="1"/>
          </p:cNvSpPr>
          <p:nvPr>
            <p:ph idx="1"/>
          </p:nvPr>
        </p:nvSpPr>
        <p:spPr/>
        <p:txBody>
          <a:bodyPr>
            <a:normAutofit fontScale="85000" lnSpcReduction="20000"/>
          </a:bodyPr>
          <a:lstStyle/>
          <a:p>
            <a:r>
              <a:rPr lang="en-US" dirty="0"/>
              <a:t>What sort of random sampling did Lee </a:t>
            </a:r>
            <a:r>
              <a:rPr lang="en-US" i="1" dirty="0"/>
              <a:t>et al</a:t>
            </a:r>
            <a:r>
              <a:rPr lang="en-US" dirty="0"/>
              <a:t> use? (e.g. stratified random sampling, probability sampling). From what population did they sample?</a:t>
            </a:r>
          </a:p>
          <a:p>
            <a:r>
              <a:rPr lang="en-US" dirty="0"/>
              <a:t>What can you say about the Granularity, Scope, Temporality and Faithfulness of the data Lee </a:t>
            </a:r>
            <a:r>
              <a:rPr lang="en-US" i="1" dirty="0"/>
              <a:t>et al</a:t>
            </a:r>
            <a:r>
              <a:rPr lang="en-US" dirty="0"/>
              <a:t> used?</a:t>
            </a:r>
          </a:p>
          <a:p>
            <a:r>
              <a:rPr lang="en-US" dirty="0"/>
              <a:t>Looking at Figure 1, what do you notice about the survey responses. Does anything surprise you? What does these ownership patterns imply about the relationship between household energy consumption and economic development?</a:t>
            </a:r>
          </a:p>
          <a:p>
            <a:r>
              <a:rPr lang="en-US" dirty="0"/>
              <a:t>What is the relationship between solar system or grid connection ownership and kerosene consumption? What explanation do the authors provide for the relationship? Do you agree with their explanation? Can you think of an alternative?</a:t>
            </a:r>
          </a:p>
          <a:p>
            <a:r>
              <a:rPr lang="en-US" dirty="0"/>
              <a:t>What does the paper conclude about the role of solar home systems in energy and development? Do you agree with the conclusion?</a:t>
            </a:r>
          </a:p>
        </p:txBody>
      </p:sp>
    </p:spTree>
    <p:extLst>
      <p:ext uri="{BB962C8B-B14F-4D97-AF65-F5344CB8AC3E}">
        <p14:creationId xmlns:p14="http://schemas.microsoft.com/office/powerpoint/2010/main" val="1718155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E6DCB-C08C-1244-9F20-CC0555B370AA}"/>
              </a:ext>
            </a:extLst>
          </p:cNvPr>
          <p:cNvSpPr>
            <a:spLocks noGrp="1"/>
          </p:cNvSpPr>
          <p:nvPr>
            <p:ph type="title"/>
          </p:nvPr>
        </p:nvSpPr>
        <p:spPr/>
        <p:txBody>
          <a:bodyPr/>
          <a:lstStyle/>
          <a:p>
            <a:r>
              <a:rPr lang="en-US" dirty="0"/>
              <a:t>Principles of visualization</a:t>
            </a:r>
          </a:p>
        </p:txBody>
      </p:sp>
      <p:sp>
        <p:nvSpPr>
          <p:cNvPr id="3" name="Content Placeholder 2">
            <a:extLst>
              <a:ext uri="{FF2B5EF4-FFF2-40B4-BE49-F238E27FC236}">
                <a16:creationId xmlns:a16="http://schemas.microsoft.com/office/drawing/2014/main" id="{8B79CBB6-D71A-A74C-B6A9-F63B99F32790}"/>
              </a:ext>
            </a:extLst>
          </p:cNvPr>
          <p:cNvSpPr>
            <a:spLocks noGrp="1"/>
          </p:cNvSpPr>
          <p:nvPr>
            <p:ph idx="1"/>
          </p:nvPr>
        </p:nvSpPr>
        <p:spPr/>
        <p:txBody>
          <a:bodyPr/>
          <a:lstStyle/>
          <a:p>
            <a:r>
              <a:rPr lang="en-US" dirty="0"/>
              <a:t>Scale</a:t>
            </a:r>
          </a:p>
          <a:p>
            <a:r>
              <a:rPr lang="en-US" dirty="0"/>
              <a:t>Conditioning</a:t>
            </a:r>
          </a:p>
          <a:p>
            <a:r>
              <a:rPr lang="en-US" dirty="0"/>
              <a:t>Perception</a:t>
            </a:r>
          </a:p>
          <a:p>
            <a:r>
              <a:rPr lang="en-US" dirty="0"/>
              <a:t>Transformation</a:t>
            </a:r>
          </a:p>
          <a:p>
            <a:r>
              <a:rPr lang="en-US" dirty="0"/>
              <a:t>Context</a:t>
            </a:r>
          </a:p>
          <a:p>
            <a:r>
              <a:rPr lang="en-US" dirty="0"/>
              <a:t>Smoothing (e.g. kernel density estimates)</a:t>
            </a:r>
          </a:p>
        </p:txBody>
      </p:sp>
      <p:sp>
        <p:nvSpPr>
          <p:cNvPr id="4" name="Slide Number Placeholder 3">
            <a:extLst>
              <a:ext uri="{FF2B5EF4-FFF2-40B4-BE49-F238E27FC236}">
                <a16:creationId xmlns:a16="http://schemas.microsoft.com/office/drawing/2014/main" id="{372A5705-1599-3E44-AAD5-E1D19DFA625C}"/>
              </a:ext>
            </a:extLst>
          </p:cNvPr>
          <p:cNvSpPr>
            <a:spLocks noGrp="1"/>
          </p:cNvSpPr>
          <p:nvPr>
            <p:ph type="sldNum" sz="quarter" idx="12"/>
          </p:nvPr>
        </p:nvSpPr>
        <p:spPr/>
        <p:txBody>
          <a:bodyPr/>
          <a:lstStyle/>
          <a:p>
            <a:fld id="{934C0642-4071-7D48-AFF8-BD27182896CC}" type="slidenum">
              <a:rPr lang="en-US" smtClean="0"/>
              <a:t>3</a:t>
            </a:fld>
            <a:endParaRPr lang="en-US"/>
          </a:p>
        </p:txBody>
      </p:sp>
      <p:sp>
        <p:nvSpPr>
          <p:cNvPr id="5" name="TextBox 4">
            <a:extLst>
              <a:ext uri="{FF2B5EF4-FFF2-40B4-BE49-F238E27FC236}">
                <a16:creationId xmlns:a16="http://schemas.microsoft.com/office/drawing/2014/main" id="{373DD8E1-37AB-AD41-9F58-A47845160CE2}"/>
              </a:ext>
            </a:extLst>
          </p:cNvPr>
          <p:cNvSpPr txBox="1"/>
          <p:nvPr/>
        </p:nvSpPr>
        <p:spPr>
          <a:xfrm>
            <a:off x="10671911" y="123274"/>
            <a:ext cx="1363778" cy="369332"/>
          </a:xfrm>
          <a:prstGeom prst="rect">
            <a:avLst/>
          </a:prstGeom>
          <a:noFill/>
        </p:spPr>
        <p:txBody>
          <a:bodyPr wrap="square" rtlCol="0">
            <a:spAutoFit/>
          </a:bodyPr>
          <a:lstStyle/>
          <a:p>
            <a:pPr algn="ctr"/>
            <a:r>
              <a:rPr lang="en-US" dirty="0"/>
              <a:t>Lecture 7</a:t>
            </a:r>
          </a:p>
        </p:txBody>
      </p:sp>
    </p:spTree>
    <p:extLst>
      <p:ext uri="{BB962C8B-B14F-4D97-AF65-F5344CB8AC3E}">
        <p14:creationId xmlns:p14="http://schemas.microsoft.com/office/powerpoint/2010/main" val="6219554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8D48F-9C8E-754B-9EB0-CBF985799A3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E614395-9A3B-E547-9DAD-1003CF7D583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A424C33-3737-C046-A09B-552C18A710C8}"/>
              </a:ext>
            </a:extLst>
          </p:cNvPr>
          <p:cNvPicPr>
            <a:picLocks noChangeAspect="1"/>
          </p:cNvPicPr>
          <p:nvPr/>
        </p:nvPicPr>
        <p:blipFill>
          <a:blip r:embed="rId2"/>
          <a:stretch>
            <a:fillRect/>
          </a:stretch>
        </p:blipFill>
        <p:spPr>
          <a:xfrm>
            <a:off x="12105" y="0"/>
            <a:ext cx="12167789" cy="6858000"/>
          </a:xfrm>
          <a:prstGeom prst="rect">
            <a:avLst/>
          </a:prstGeom>
        </p:spPr>
      </p:pic>
    </p:spTree>
    <p:extLst>
      <p:ext uri="{BB962C8B-B14F-4D97-AF65-F5344CB8AC3E}">
        <p14:creationId xmlns:p14="http://schemas.microsoft.com/office/powerpoint/2010/main" val="19932556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F5C49-7418-BC4F-9DA0-71B71669FAB3}"/>
              </a:ext>
            </a:extLst>
          </p:cNvPr>
          <p:cNvSpPr>
            <a:spLocks noGrp="1"/>
          </p:cNvSpPr>
          <p:nvPr>
            <p:ph type="title"/>
          </p:nvPr>
        </p:nvSpPr>
        <p:spPr/>
        <p:txBody>
          <a:bodyPr/>
          <a:lstStyle/>
          <a:p>
            <a:r>
              <a:rPr lang="en-US" dirty="0"/>
              <a:t>Land use regression</a:t>
            </a:r>
          </a:p>
        </p:txBody>
      </p:sp>
      <p:sp>
        <p:nvSpPr>
          <p:cNvPr id="3" name="Content Placeholder 2">
            <a:extLst>
              <a:ext uri="{FF2B5EF4-FFF2-40B4-BE49-F238E27FC236}">
                <a16:creationId xmlns:a16="http://schemas.microsoft.com/office/drawing/2014/main" id="{EAE22895-4F6A-7144-8E2F-14761FB734C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028258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C258B-ADFB-7C4E-969B-65CD759E4EE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4D9D74-FAE1-0B48-9923-5564306E7AE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11FAFCD-C5DB-D541-BC27-54602F4C0DD1}"/>
              </a:ext>
            </a:extLst>
          </p:cNvPr>
          <p:cNvPicPr>
            <a:picLocks noChangeAspect="1"/>
          </p:cNvPicPr>
          <p:nvPr/>
        </p:nvPicPr>
        <p:blipFill>
          <a:blip r:embed="rId2"/>
          <a:stretch>
            <a:fillRect/>
          </a:stretch>
        </p:blipFill>
        <p:spPr>
          <a:xfrm>
            <a:off x="25598" y="0"/>
            <a:ext cx="12140803" cy="6858000"/>
          </a:xfrm>
          <a:prstGeom prst="rect">
            <a:avLst/>
          </a:prstGeom>
        </p:spPr>
      </p:pic>
      <p:sp>
        <p:nvSpPr>
          <p:cNvPr id="5" name="TextBox 4">
            <a:extLst>
              <a:ext uri="{FF2B5EF4-FFF2-40B4-BE49-F238E27FC236}">
                <a16:creationId xmlns:a16="http://schemas.microsoft.com/office/drawing/2014/main" id="{4C70ADEF-7039-8141-8F8E-8EF33FE24275}"/>
              </a:ext>
            </a:extLst>
          </p:cNvPr>
          <p:cNvSpPr txBox="1"/>
          <p:nvPr/>
        </p:nvSpPr>
        <p:spPr>
          <a:xfrm>
            <a:off x="10414000" y="123274"/>
            <a:ext cx="1621689" cy="369332"/>
          </a:xfrm>
          <a:prstGeom prst="rect">
            <a:avLst/>
          </a:prstGeom>
          <a:noFill/>
        </p:spPr>
        <p:txBody>
          <a:bodyPr wrap="square" rtlCol="0">
            <a:spAutoFit/>
          </a:bodyPr>
          <a:lstStyle/>
          <a:p>
            <a:pPr algn="ctr"/>
            <a:r>
              <a:rPr lang="en-US" dirty="0"/>
              <a:t>Lecture 11 /12</a:t>
            </a:r>
          </a:p>
        </p:txBody>
      </p:sp>
    </p:spTree>
    <p:extLst>
      <p:ext uri="{BB962C8B-B14F-4D97-AF65-F5344CB8AC3E}">
        <p14:creationId xmlns:p14="http://schemas.microsoft.com/office/powerpoint/2010/main" val="28621472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4EBF0-A672-4942-A9CE-665BA53E69F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42D3F2C-16F8-D44B-B324-5FD023F04EB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1D124BD-2B0A-4540-95E0-03C322B68137}"/>
              </a:ext>
            </a:extLst>
          </p:cNvPr>
          <p:cNvPicPr>
            <a:picLocks noChangeAspect="1"/>
          </p:cNvPicPr>
          <p:nvPr/>
        </p:nvPicPr>
        <p:blipFill>
          <a:blip r:embed="rId2"/>
          <a:stretch>
            <a:fillRect/>
          </a:stretch>
        </p:blipFill>
        <p:spPr>
          <a:xfrm>
            <a:off x="0" y="13091"/>
            <a:ext cx="12192000" cy="6831817"/>
          </a:xfrm>
          <a:prstGeom prst="rect">
            <a:avLst/>
          </a:prstGeom>
        </p:spPr>
      </p:pic>
      <p:sp>
        <p:nvSpPr>
          <p:cNvPr id="5" name="TextBox 4">
            <a:extLst>
              <a:ext uri="{FF2B5EF4-FFF2-40B4-BE49-F238E27FC236}">
                <a16:creationId xmlns:a16="http://schemas.microsoft.com/office/drawing/2014/main" id="{26961CF6-1020-CE45-B2CB-6B0FDEF7EA00}"/>
              </a:ext>
            </a:extLst>
          </p:cNvPr>
          <p:cNvSpPr txBox="1"/>
          <p:nvPr/>
        </p:nvSpPr>
        <p:spPr>
          <a:xfrm>
            <a:off x="10414000" y="123274"/>
            <a:ext cx="1621689" cy="369332"/>
          </a:xfrm>
          <a:prstGeom prst="rect">
            <a:avLst/>
          </a:prstGeom>
          <a:noFill/>
        </p:spPr>
        <p:txBody>
          <a:bodyPr wrap="square" rtlCol="0">
            <a:spAutoFit/>
          </a:bodyPr>
          <a:lstStyle/>
          <a:p>
            <a:pPr algn="ctr"/>
            <a:r>
              <a:rPr lang="en-US" dirty="0"/>
              <a:t>Lecture 11 /12</a:t>
            </a:r>
          </a:p>
        </p:txBody>
      </p:sp>
    </p:spTree>
    <p:extLst>
      <p:ext uri="{BB962C8B-B14F-4D97-AF65-F5344CB8AC3E}">
        <p14:creationId xmlns:p14="http://schemas.microsoft.com/office/powerpoint/2010/main" val="16600111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D69FA-6E0E-534B-8DA1-DDDA89E679E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092E913-586C-8F45-9B40-4326134FC85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0BE2428-DD63-F64D-BF9E-18A9E092A2D6}"/>
              </a:ext>
            </a:extLst>
          </p:cNvPr>
          <p:cNvPicPr>
            <a:picLocks noChangeAspect="1"/>
          </p:cNvPicPr>
          <p:nvPr/>
        </p:nvPicPr>
        <p:blipFill>
          <a:blip r:embed="rId2"/>
          <a:stretch>
            <a:fillRect/>
          </a:stretch>
        </p:blipFill>
        <p:spPr>
          <a:xfrm>
            <a:off x="1914" y="0"/>
            <a:ext cx="12188171" cy="6858000"/>
          </a:xfrm>
          <a:prstGeom prst="rect">
            <a:avLst/>
          </a:prstGeom>
        </p:spPr>
      </p:pic>
    </p:spTree>
    <p:extLst>
      <p:ext uri="{BB962C8B-B14F-4D97-AF65-F5344CB8AC3E}">
        <p14:creationId xmlns:p14="http://schemas.microsoft.com/office/powerpoint/2010/main" val="575871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FCF13-9990-ED43-89A4-7EF541EA80A9}"/>
              </a:ext>
            </a:extLst>
          </p:cNvPr>
          <p:cNvSpPr>
            <a:spLocks noGrp="1"/>
          </p:cNvSpPr>
          <p:nvPr>
            <p:ph type="title"/>
          </p:nvPr>
        </p:nvSpPr>
        <p:spPr/>
        <p:txBody>
          <a:bodyPr/>
          <a:lstStyle/>
          <a:p>
            <a:r>
              <a:rPr lang="en-US" dirty="0"/>
              <a:t>What can we do with data science?</a:t>
            </a:r>
            <a:br>
              <a:rPr lang="en-US" dirty="0"/>
            </a:br>
            <a:r>
              <a:rPr lang="en-US" dirty="0"/>
              <a:t>Rain dances vs. Umbrellas</a:t>
            </a:r>
          </a:p>
        </p:txBody>
      </p:sp>
      <p:sp>
        <p:nvSpPr>
          <p:cNvPr id="3" name="Content Placeholder 2">
            <a:extLst>
              <a:ext uri="{FF2B5EF4-FFF2-40B4-BE49-F238E27FC236}">
                <a16:creationId xmlns:a16="http://schemas.microsoft.com/office/drawing/2014/main" id="{A4B830FB-060E-5F45-8517-C433AB30E1A7}"/>
              </a:ext>
            </a:extLst>
          </p:cNvPr>
          <p:cNvSpPr>
            <a:spLocks noGrp="1"/>
          </p:cNvSpPr>
          <p:nvPr>
            <p:ph idx="1"/>
          </p:nvPr>
        </p:nvSpPr>
        <p:spPr>
          <a:xfrm>
            <a:off x="838200" y="1825625"/>
            <a:ext cx="10515600" cy="4351338"/>
          </a:xfrm>
        </p:spPr>
        <p:txBody>
          <a:bodyPr>
            <a:normAutofit/>
          </a:bodyPr>
          <a:lstStyle/>
          <a:p>
            <a:pPr marL="0" indent="0">
              <a:buNone/>
            </a:pPr>
            <a:r>
              <a:rPr lang="en-US" dirty="0"/>
              <a:t>(adapted from Kleinberg </a:t>
            </a:r>
            <a:r>
              <a:rPr lang="en-US" u="sng" dirty="0"/>
              <a:t>AER</a:t>
            </a:r>
            <a:r>
              <a:rPr lang="en-US" dirty="0"/>
              <a:t> 2017)</a:t>
            </a:r>
          </a:p>
          <a:p>
            <a:r>
              <a:rPr lang="en-US" dirty="0"/>
              <a:t>Consider two policy makers studying rain</a:t>
            </a:r>
          </a:p>
          <a:p>
            <a:pPr lvl="1"/>
            <a:r>
              <a:rPr lang="en-US" dirty="0"/>
              <a:t>One seeks to understand if a rain dance will make it rain</a:t>
            </a:r>
          </a:p>
          <a:p>
            <a:pPr lvl="1"/>
            <a:r>
              <a:rPr lang="en-US" dirty="0"/>
              <a:t>One seeks to decide whether or not to invest in umbrellas</a:t>
            </a:r>
          </a:p>
          <a:p>
            <a:r>
              <a:rPr lang="en-US" dirty="0"/>
              <a:t>Both require models and data, but</a:t>
            </a:r>
          </a:p>
          <a:p>
            <a:pPr lvl="1"/>
            <a:r>
              <a:rPr lang="en-US" dirty="0"/>
              <a:t>“Rain dance” problems are </a:t>
            </a:r>
            <a:r>
              <a:rPr lang="en-US" i="1" dirty="0"/>
              <a:t>impact analyses. </a:t>
            </a:r>
            <a:r>
              <a:rPr lang="en-US" dirty="0"/>
              <a:t>The seek to identify a </a:t>
            </a:r>
            <a:r>
              <a:rPr lang="en-US" i="1" dirty="0"/>
              <a:t>causal</a:t>
            </a:r>
            <a:r>
              <a:rPr lang="en-US" dirty="0"/>
              <a:t> effect.</a:t>
            </a:r>
          </a:p>
          <a:p>
            <a:pPr lvl="1"/>
            <a:r>
              <a:rPr lang="en-US" dirty="0"/>
              <a:t>We call “umbrella” problems </a:t>
            </a:r>
            <a:r>
              <a:rPr lang="en-US" i="1" dirty="0"/>
              <a:t>resource allocation</a:t>
            </a:r>
            <a:r>
              <a:rPr lang="en-US" dirty="0"/>
              <a:t> problems.  They seek to </a:t>
            </a:r>
            <a:r>
              <a:rPr lang="en-US" i="1" dirty="0"/>
              <a:t>predict</a:t>
            </a:r>
            <a:r>
              <a:rPr lang="en-US" dirty="0"/>
              <a:t> the future so people can decide where to allocate resources and effort.</a:t>
            </a:r>
          </a:p>
          <a:p>
            <a:endParaRPr lang="en-US" dirty="0"/>
          </a:p>
        </p:txBody>
      </p:sp>
      <p:sp>
        <p:nvSpPr>
          <p:cNvPr id="4" name="Slide Number Placeholder 3">
            <a:extLst>
              <a:ext uri="{FF2B5EF4-FFF2-40B4-BE49-F238E27FC236}">
                <a16:creationId xmlns:a16="http://schemas.microsoft.com/office/drawing/2014/main" id="{ABE13D7A-29FA-D347-A417-1376B77EE7A4}"/>
              </a:ext>
            </a:extLst>
          </p:cNvPr>
          <p:cNvSpPr>
            <a:spLocks noGrp="1"/>
          </p:cNvSpPr>
          <p:nvPr>
            <p:ph type="sldNum" sz="quarter" idx="12"/>
          </p:nvPr>
        </p:nvSpPr>
        <p:spPr/>
        <p:txBody>
          <a:bodyPr/>
          <a:lstStyle/>
          <a:p>
            <a:fld id="{934C0642-4071-7D48-AFF8-BD27182896CC}" type="slidenum">
              <a:rPr lang="en-US" smtClean="0"/>
              <a:t>4</a:t>
            </a:fld>
            <a:endParaRPr lang="en-US"/>
          </a:p>
        </p:txBody>
      </p:sp>
      <p:pic>
        <p:nvPicPr>
          <p:cNvPr id="5" name="Picture 4">
            <a:extLst>
              <a:ext uri="{FF2B5EF4-FFF2-40B4-BE49-F238E27FC236}">
                <a16:creationId xmlns:a16="http://schemas.microsoft.com/office/drawing/2014/main" id="{7E66EB8E-BAD6-4E43-9133-C8AD0A3632C2}"/>
              </a:ext>
            </a:extLst>
          </p:cNvPr>
          <p:cNvPicPr>
            <a:picLocks noChangeAspect="1"/>
          </p:cNvPicPr>
          <p:nvPr/>
        </p:nvPicPr>
        <p:blipFill>
          <a:blip r:embed="rId2"/>
          <a:stretch>
            <a:fillRect/>
          </a:stretch>
        </p:blipFill>
        <p:spPr>
          <a:xfrm>
            <a:off x="10162072" y="2288592"/>
            <a:ext cx="1422400" cy="1422400"/>
          </a:xfrm>
          <a:prstGeom prst="rect">
            <a:avLst/>
          </a:prstGeom>
        </p:spPr>
      </p:pic>
      <p:sp>
        <p:nvSpPr>
          <p:cNvPr id="6" name="TextBox 5">
            <a:extLst>
              <a:ext uri="{FF2B5EF4-FFF2-40B4-BE49-F238E27FC236}">
                <a16:creationId xmlns:a16="http://schemas.microsoft.com/office/drawing/2014/main" id="{5EC3EF57-45ED-B24A-A7E3-8AC0D80BF371}"/>
              </a:ext>
            </a:extLst>
          </p:cNvPr>
          <p:cNvSpPr txBox="1"/>
          <p:nvPr/>
        </p:nvSpPr>
        <p:spPr>
          <a:xfrm>
            <a:off x="10207690" y="3721377"/>
            <a:ext cx="1520994" cy="369332"/>
          </a:xfrm>
          <a:prstGeom prst="rect">
            <a:avLst/>
          </a:prstGeom>
          <a:noFill/>
        </p:spPr>
        <p:txBody>
          <a:bodyPr wrap="none" rtlCol="0">
            <a:spAutoFit/>
          </a:bodyPr>
          <a:lstStyle/>
          <a:p>
            <a:r>
              <a:rPr lang="en-US" dirty="0"/>
              <a:t>(</a:t>
            </a:r>
            <a:r>
              <a:rPr lang="en-US" dirty="0" err="1"/>
              <a:t>amazon.com</a:t>
            </a:r>
            <a:r>
              <a:rPr lang="en-US" dirty="0"/>
              <a:t>)</a:t>
            </a:r>
          </a:p>
        </p:txBody>
      </p:sp>
      <p:sp>
        <p:nvSpPr>
          <p:cNvPr id="7" name="TextBox 6">
            <a:extLst>
              <a:ext uri="{FF2B5EF4-FFF2-40B4-BE49-F238E27FC236}">
                <a16:creationId xmlns:a16="http://schemas.microsoft.com/office/drawing/2014/main" id="{3406DB13-726C-8D47-AAFB-9C083755F97B}"/>
              </a:ext>
            </a:extLst>
          </p:cNvPr>
          <p:cNvSpPr txBox="1"/>
          <p:nvPr/>
        </p:nvSpPr>
        <p:spPr>
          <a:xfrm>
            <a:off x="10828222" y="90766"/>
            <a:ext cx="1363778" cy="369332"/>
          </a:xfrm>
          <a:prstGeom prst="rect">
            <a:avLst/>
          </a:prstGeom>
          <a:noFill/>
        </p:spPr>
        <p:txBody>
          <a:bodyPr wrap="square" rtlCol="0">
            <a:spAutoFit/>
          </a:bodyPr>
          <a:lstStyle/>
          <a:p>
            <a:pPr algn="ctr"/>
            <a:r>
              <a:rPr lang="en-US" dirty="0"/>
              <a:t>Lecture 1</a:t>
            </a:r>
          </a:p>
        </p:txBody>
      </p:sp>
    </p:spTree>
    <p:extLst>
      <p:ext uri="{BB962C8B-B14F-4D97-AF65-F5344CB8AC3E}">
        <p14:creationId xmlns:p14="http://schemas.microsoft.com/office/powerpoint/2010/main" val="2763127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01249-C548-A44F-B2D0-3D2F734B88B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8FF51D3-33D1-274E-B969-BBD3C2C8993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33AE63D-37C2-A64D-9F80-9C7902A7CCCC}"/>
              </a:ext>
            </a:extLst>
          </p:cNvPr>
          <p:cNvPicPr>
            <a:picLocks noChangeAspect="1"/>
          </p:cNvPicPr>
          <p:nvPr/>
        </p:nvPicPr>
        <p:blipFill>
          <a:blip r:embed="rId2"/>
          <a:stretch>
            <a:fillRect/>
          </a:stretch>
        </p:blipFill>
        <p:spPr>
          <a:xfrm>
            <a:off x="1831" y="0"/>
            <a:ext cx="12188337" cy="6858000"/>
          </a:xfrm>
          <a:prstGeom prst="rect">
            <a:avLst/>
          </a:prstGeom>
        </p:spPr>
      </p:pic>
      <p:sp>
        <p:nvSpPr>
          <p:cNvPr id="6" name="TextBox 5">
            <a:extLst>
              <a:ext uri="{FF2B5EF4-FFF2-40B4-BE49-F238E27FC236}">
                <a16:creationId xmlns:a16="http://schemas.microsoft.com/office/drawing/2014/main" id="{96972F88-B12D-B245-9ACC-0CCAF9D0C29D}"/>
              </a:ext>
            </a:extLst>
          </p:cNvPr>
          <p:cNvSpPr txBox="1"/>
          <p:nvPr/>
        </p:nvSpPr>
        <p:spPr>
          <a:xfrm>
            <a:off x="10671911" y="123274"/>
            <a:ext cx="1363778" cy="369332"/>
          </a:xfrm>
          <a:prstGeom prst="rect">
            <a:avLst/>
          </a:prstGeom>
          <a:noFill/>
        </p:spPr>
        <p:txBody>
          <a:bodyPr wrap="square" rtlCol="0">
            <a:spAutoFit/>
          </a:bodyPr>
          <a:lstStyle/>
          <a:p>
            <a:pPr algn="ctr"/>
            <a:r>
              <a:rPr lang="en-US" dirty="0"/>
              <a:t>Lecture 8</a:t>
            </a:r>
          </a:p>
        </p:txBody>
      </p:sp>
    </p:spTree>
    <p:extLst>
      <p:ext uri="{BB962C8B-B14F-4D97-AF65-F5344CB8AC3E}">
        <p14:creationId xmlns:p14="http://schemas.microsoft.com/office/powerpoint/2010/main" val="2317389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27939-79D0-C346-90F8-50D445D57C00}"/>
              </a:ext>
            </a:extLst>
          </p:cNvPr>
          <p:cNvSpPr>
            <a:spLocks noGrp="1"/>
          </p:cNvSpPr>
          <p:nvPr>
            <p:ph type="title"/>
          </p:nvPr>
        </p:nvSpPr>
        <p:spPr/>
        <p:txBody>
          <a:bodyPr>
            <a:normAutofit fontScale="90000"/>
          </a:bodyPr>
          <a:lstStyle/>
          <a:p>
            <a:r>
              <a:rPr lang="en-US" dirty="0"/>
              <a:t>Revisit:  Why did the polls predict the wrong candidate to win the last US presidential election?</a:t>
            </a:r>
          </a:p>
        </p:txBody>
      </p:sp>
      <p:sp>
        <p:nvSpPr>
          <p:cNvPr id="3" name="Content Placeholder 2">
            <a:extLst>
              <a:ext uri="{FF2B5EF4-FFF2-40B4-BE49-F238E27FC236}">
                <a16:creationId xmlns:a16="http://schemas.microsoft.com/office/drawing/2014/main" id="{6575ECED-3749-5443-A295-3C21D843C0F3}"/>
              </a:ext>
            </a:extLst>
          </p:cNvPr>
          <p:cNvSpPr>
            <a:spLocks noGrp="1"/>
          </p:cNvSpPr>
          <p:nvPr>
            <p:ph idx="1"/>
          </p:nvPr>
        </p:nvSpPr>
        <p:spPr/>
        <p:txBody>
          <a:bodyPr/>
          <a:lstStyle/>
          <a:p>
            <a:r>
              <a:rPr lang="en-US" dirty="0"/>
              <a:t>Variance:</a:t>
            </a:r>
          </a:p>
          <a:p>
            <a:pPr lvl="1"/>
            <a:r>
              <a:rPr lang="en-US" dirty="0"/>
              <a:t>Small sample sizes leads to variance</a:t>
            </a:r>
          </a:p>
          <a:p>
            <a:r>
              <a:rPr lang="en-US" dirty="0"/>
              <a:t>Bias:</a:t>
            </a:r>
          </a:p>
          <a:p>
            <a:pPr lvl="1"/>
            <a:r>
              <a:rPr lang="en-US" dirty="0"/>
              <a:t>Sample bias.  Polling firms didn’t sample the population of voters randomly. </a:t>
            </a:r>
          </a:p>
          <a:p>
            <a:pPr lvl="1"/>
            <a:r>
              <a:rPr lang="en-US" dirty="0"/>
              <a:t>Measurement error (untruthful responses) </a:t>
            </a:r>
            <a:r>
              <a:rPr lang="en-US" dirty="0">
                <a:sym typeface="Wingdings" pitchFamily="2" charset="2"/>
              </a:rPr>
              <a:t> Bias.</a:t>
            </a:r>
          </a:p>
          <a:p>
            <a:r>
              <a:rPr lang="en-US" dirty="0">
                <a:sym typeface="Wingdings" pitchFamily="2" charset="2"/>
              </a:rPr>
              <a:t>Variance and sample bias are controllable in the way we design the sample.</a:t>
            </a:r>
          </a:p>
          <a:p>
            <a:r>
              <a:rPr lang="en-US" dirty="0">
                <a:sym typeface="Wingdings" pitchFamily="2" charset="2"/>
              </a:rPr>
              <a:t>Measurement error is trickier, and depends on how we query the sample once it is created.</a:t>
            </a:r>
            <a:endParaRPr lang="en-US" dirty="0"/>
          </a:p>
        </p:txBody>
      </p:sp>
      <p:sp>
        <p:nvSpPr>
          <p:cNvPr id="4" name="Slide Number Placeholder 3">
            <a:extLst>
              <a:ext uri="{FF2B5EF4-FFF2-40B4-BE49-F238E27FC236}">
                <a16:creationId xmlns:a16="http://schemas.microsoft.com/office/drawing/2014/main" id="{43524609-D768-4241-B3AA-063741D5AB86}"/>
              </a:ext>
            </a:extLst>
          </p:cNvPr>
          <p:cNvSpPr>
            <a:spLocks noGrp="1"/>
          </p:cNvSpPr>
          <p:nvPr>
            <p:ph type="sldNum" sz="quarter" idx="12"/>
          </p:nvPr>
        </p:nvSpPr>
        <p:spPr/>
        <p:txBody>
          <a:bodyPr/>
          <a:lstStyle/>
          <a:p>
            <a:fld id="{934C0642-4071-7D48-AFF8-BD27182896CC}" type="slidenum">
              <a:rPr lang="en-US" smtClean="0"/>
              <a:t>6</a:t>
            </a:fld>
            <a:endParaRPr lang="en-US"/>
          </a:p>
        </p:txBody>
      </p:sp>
      <p:sp>
        <p:nvSpPr>
          <p:cNvPr id="5" name="TextBox 4">
            <a:extLst>
              <a:ext uri="{FF2B5EF4-FFF2-40B4-BE49-F238E27FC236}">
                <a16:creationId xmlns:a16="http://schemas.microsoft.com/office/drawing/2014/main" id="{C128B399-FDD0-E945-BF90-C228F944DA0E}"/>
              </a:ext>
            </a:extLst>
          </p:cNvPr>
          <p:cNvSpPr txBox="1"/>
          <p:nvPr/>
        </p:nvSpPr>
        <p:spPr>
          <a:xfrm>
            <a:off x="10828222" y="90766"/>
            <a:ext cx="1363778" cy="369332"/>
          </a:xfrm>
          <a:prstGeom prst="rect">
            <a:avLst/>
          </a:prstGeom>
          <a:noFill/>
        </p:spPr>
        <p:txBody>
          <a:bodyPr wrap="square" rtlCol="0">
            <a:spAutoFit/>
          </a:bodyPr>
          <a:lstStyle/>
          <a:p>
            <a:pPr algn="ctr"/>
            <a:r>
              <a:rPr lang="en-US" dirty="0"/>
              <a:t>Lecture 2</a:t>
            </a:r>
          </a:p>
        </p:txBody>
      </p:sp>
    </p:spTree>
    <p:extLst>
      <p:ext uri="{BB962C8B-B14F-4D97-AF65-F5344CB8AC3E}">
        <p14:creationId xmlns:p14="http://schemas.microsoft.com/office/powerpoint/2010/main" val="3572668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EAF3A-39E9-2043-A89C-49F20C00FA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AD1967B-2659-C744-ABD5-7DFA45E2574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83C04A8-C640-1743-9EDB-0676F278B2F0}"/>
              </a:ext>
            </a:extLst>
          </p:cNvPr>
          <p:cNvPicPr>
            <a:picLocks noChangeAspect="1"/>
          </p:cNvPicPr>
          <p:nvPr/>
        </p:nvPicPr>
        <p:blipFill>
          <a:blip r:embed="rId2"/>
          <a:stretch>
            <a:fillRect/>
          </a:stretch>
        </p:blipFill>
        <p:spPr>
          <a:xfrm>
            <a:off x="3058" y="0"/>
            <a:ext cx="12185884" cy="6858000"/>
          </a:xfrm>
          <a:prstGeom prst="rect">
            <a:avLst/>
          </a:prstGeom>
        </p:spPr>
      </p:pic>
      <p:sp>
        <p:nvSpPr>
          <p:cNvPr id="5" name="TextBox 4">
            <a:extLst>
              <a:ext uri="{FF2B5EF4-FFF2-40B4-BE49-F238E27FC236}">
                <a16:creationId xmlns:a16="http://schemas.microsoft.com/office/drawing/2014/main" id="{17715B45-EFAB-644B-B16D-1036669469D3}"/>
              </a:ext>
            </a:extLst>
          </p:cNvPr>
          <p:cNvSpPr txBox="1"/>
          <p:nvPr/>
        </p:nvSpPr>
        <p:spPr>
          <a:xfrm>
            <a:off x="10671911" y="123274"/>
            <a:ext cx="1363778" cy="369332"/>
          </a:xfrm>
          <a:prstGeom prst="rect">
            <a:avLst/>
          </a:prstGeom>
          <a:noFill/>
        </p:spPr>
        <p:txBody>
          <a:bodyPr wrap="square" rtlCol="0">
            <a:spAutoFit/>
          </a:bodyPr>
          <a:lstStyle/>
          <a:p>
            <a:pPr algn="ctr"/>
            <a:r>
              <a:rPr lang="en-US" dirty="0"/>
              <a:t>Lecture 8</a:t>
            </a:r>
          </a:p>
        </p:txBody>
      </p:sp>
    </p:spTree>
    <p:extLst>
      <p:ext uri="{BB962C8B-B14F-4D97-AF65-F5344CB8AC3E}">
        <p14:creationId xmlns:p14="http://schemas.microsoft.com/office/powerpoint/2010/main" val="2820087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B7639-8435-924B-99A4-7A13AF11568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0D19760-CFE9-9C40-8E28-5191D875DA5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9E3AC2D-C808-3049-9508-D4BB4F9DAD53}"/>
              </a:ext>
            </a:extLst>
          </p:cNvPr>
          <p:cNvPicPr>
            <a:picLocks noChangeAspect="1"/>
          </p:cNvPicPr>
          <p:nvPr/>
        </p:nvPicPr>
        <p:blipFill>
          <a:blip r:embed="rId2"/>
          <a:stretch>
            <a:fillRect/>
          </a:stretch>
        </p:blipFill>
        <p:spPr>
          <a:xfrm>
            <a:off x="28041" y="0"/>
            <a:ext cx="12135917" cy="6858000"/>
          </a:xfrm>
          <a:prstGeom prst="rect">
            <a:avLst/>
          </a:prstGeom>
        </p:spPr>
      </p:pic>
      <p:sp>
        <p:nvSpPr>
          <p:cNvPr id="5" name="TextBox 4">
            <a:extLst>
              <a:ext uri="{FF2B5EF4-FFF2-40B4-BE49-F238E27FC236}">
                <a16:creationId xmlns:a16="http://schemas.microsoft.com/office/drawing/2014/main" id="{DE714ADE-0773-8D49-91D7-818BC10DEDEB}"/>
              </a:ext>
            </a:extLst>
          </p:cNvPr>
          <p:cNvSpPr txBox="1"/>
          <p:nvPr/>
        </p:nvSpPr>
        <p:spPr>
          <a:xfrm>
            <a:off x="10671911" y="123274"/>
            <a:ext cx="1363778" cy="369332"/>
          </a:xfrm>
          <a:prstGeom prst="rect">
            <a:avLst/>
          </a:prstGeom>
          <a:noFill/>
        </p:spPr>
        <p:txBody>
          <a:bodyPr wrap="square" rtlCol="0">
            <a:spAutoFit/>
          </a:bodyPr>
          <a:lstStyle/>
          <a:p>
            <a:pPr algn="ctr"/>
            <a:r>
              <a:rPr lang="en-US" dirty="0"/>
              <a:t>Lecture 8/9</a:t>
            </a:r>
          </a:p>
        </p:txBody>
      </p:sp>
    </p:spTree>
    <p:extLst>
      <p:ext uri="{BB962C8B-B14F-4D97-AF65-F5344CB8AC3E}">
        <p14:creationId xmlns:p14="http://schemas.microsoft.com/office/powerpoint/2010/main" val="3052708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0084-AD8C-644F-9AD4-88FFC111F71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646D487-132C-1F4F-9976-004BC48E28A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1D7861D-F0C1-8547-85F5-DE73CA2B5A4A}"/>
              </a:ext>
            </a:extLst>
          </p:cNvPr>
          <p:cNvPicPr>
            <a:picLocks noChangeAspect="1"/>
          </p:cNvPicPr>
          <p:nvPr/>
        </p:nvPicPr>
        <p:blipFill>
          <a:blip r:embed="rId2"/>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4242A582-DC67-FA4F-B7E5-9469DB230ACF}"/>
              </a:ext>
            </a:extLst>
          </p:cNvPr>
          <p:cNvSpPr txBox="1"/>
          <p:nvPr/>
        </p:nvSpPr>
        <p:spPr>
          <a:xfrm>
            <a:off x="10671911" y="123274"/>
            <a:ext cx="1363778" cy="369332"/>
          </a:xfrm>
          <a:prstGeom prst="rect">
            <a:avLst/>
          </a:prstGeom>
          <a:noFill/>
        </p:spPr>
        <p:txBody>
          <a:bodyPr wrap="square" rtlCol="0">
            <a:spAutoFit/>
          </a:bodyPr>
          <a:lstStyle/>
          <a:p>
            <a:pPr algn="ctr"/>
            <a:r>
              <a:rPr lang="en-US" dirty="0"/>
              <a:t>Lecture 9</a:t>
            </a:r>
          </a:p>
        </p:txBody>
      </p:sp>
    </p:spTree>
    <p:extLst>
      <p:ext uri="{BB962C8B-B14F-4D97-AF65-F5344CB8AC3E}">
        <p14:creationId xmlns:p14="http://schemas.microsoft.com/office/powerpoint/2010/main" val="10519763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1125</TotalTime>
  <Words>664</Words>
  <Application>Microsoft Macintosh PowerPoint</Application>
  <PresentationFormat>Widescreen</PresentationFormat>
  <Paragraphs>102</Paragraphs>
  <Slides>34</Slides>
  <Notes>0</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Calibri Light</vt:lpstr>
      <vt:lpstr>Wingdings</vt:lpstr>
      <vt:lpstr>Office Theme</vt:lpstr>
      <vt:lpstr>ER190C Mid-term review</vt:lpstr>
      <vt:lpstr>Exploratory Data Analysis (EDA)</vt:lpstr>
      <vt:lpstr>Principles of visualization</vt:lpstr>
      <vt:lpstr>What can we do with data science? Rain dances vs. Umbrellas</vt:lpstr>
      <vt:lpstr>PowerPoint Presentation</vt:lpstr>
      <vt:lpstr>Revisit:  Why did the polls predict the wrong candidate to win the last US presidential election?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Python</vt:lpstr>
      <vt:lpstr>Merging update</vt:lpstr>
      <vt:lpstr>Reading</vt:lpstr>
      <vt:lpstr>Energy and Development</vt:lpstr>
      <vt:lpstr>Goldemberg et al</vt:lpstr>
      <vt:lpstr>Lee et al</vt:lpstr>
      <vt:lpstr>PowerPoint Presentation</vt:lpstr>
      <vt:lpstr>Land use regression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38</cp:revision>
  <dcterms:created xsi:type="dcterms:W3CDTF">2018-10-09T21:51:36Z</dcterms:created>
  <dcterms:modified xsi:type="dcterms:W3CDTF">2018-10-16T16:33:44Z</dcterms:modified>
</cp:coreProperties>
</file>